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60" r:id="rId8"/>
    <p:sldId id="261" r:id="rId9"/>
    <p:sldId id="278" r:id="rId10"/>
    <p:sldId id="262" r:id="rId11"/>
    <p:sldId id="263" r:id="rId12"/>
    <p:sldId id="279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8288000" cy="10287000"/>
  <p:notesSz cx="6858000" cy="9144000"/>
  <p:embeddedFontLst>
    <p:embeddedFont>
      <p:font typeface="Avenir Book" panose="02000503020000020003" pitchFamily="2" charset="0"/>
      <p:regular r:id="rId27"/>
      <p:italic r:id="rId28"/>
    </p:embeddedFont>
    <p:embeddedFont>
      <p:font typeface="Avenir Light" panose="020B040202020302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Bold" pitchFamily="2" charset="0"/>
      <p:regular r:id="rId35"/>
    </p:embeddedFont>
    <p:embeddedFont>
      <p:font typeface="Montserrat Extra-Light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94649" autoAdjust="0"/>
  </p:normalViewPr>
  <p:slideViewPr>
    <p:cSldViewPr>
      <p:cViewPr varScale="1">
        <p:scale>
          <a:sx n="68" d="100"/>
          <a:sy n="68" d="100"/>
        </p:scale>
        <p:origin x="10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nu.cz/rgo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001" b="16001"/>
          <a:stretch>
            <a:fillRect/>
          </a:stretch>
        </p:blipFill>
        <p:spPr>
          <a:xfrm>
            <a:off x="6407" y="-1"/>
            <a:ext cx="18281593" cy="83075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0328496" cy="8307549"/>
          </a:xfrm>
          <a:prstGeom prst="rect">
            <a:avLst/>
          </a:prstGeom>
          <a:solidFill>
            <a:srgbClr val="10609D">
              <a:alpha val="80784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-121688" y="2620263"/>
            <a:ext cx="10456591" cy="3110723"/>
            <a:chOff x="0" y="-3"/>
            <a:chExt cx="13942121" cy="4147630"/>
          </a:xfrm>
        </p:grpSpPr>
        <p:sp>
          <p:nvSpPr>
            <p:cNvPr id="5" name="TextBox 5"/>
            <p:cNvSpPr txBox="1"/>
            <p:nvPr/>
          </p:nvSpPr>
          <p:spPr>
            <a:xfrm>
              <a:off x="0" y="42381"/>
              <a:ext cx="11043275" cy="706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7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2435" y="-3"/>
              <a:ext cx="13729686" cy="4147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81"/>
                </a:lnSpc>
              </a:pPr>
              <a:r>
                <a:rPr lang="en-US" sz="6734" spc="-67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NÁHRADA ÚJMY </a:t>
              </a:r>
            </a:p>
            <a:p>
              <a:pPr algn="ctr">
                <a:lnSpc>
                  <a:spcPts val="8081"/>
                </a:lnSpc>
              </a:pPr>
              <a:r>
                <a:rPr lang="en-US" sz="6734" spc="-67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NA ZDRAVÍ </a:t>
              </a:r>
            </a:p>
            <a:p>
              <a:pPr algn="ctr">
                <a:lnSpc>
                  <a:spcPts val="8081"/>
                </a:lnSpc>
              </a:pPr>
              <a:r>
                <a:rPr lang="en-US" sz="6734" spc="-67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PO DOPRAVNÍ NEHODĚ 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38200" y="8558615"/>
            <a:ext cx="9911469" cy="158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>
                <a:solidFill>
                  <a:srgbClr val="10609D"/>
                </a:solidFill>
                <a:latin typeface="Avenir Book" panose="02000503020000020003" pitchFamily="2" charset="0"/>
              </a:rPr>
              <a:t>Bulawová, </a:t>
            </a:r>
            <a:r>
              <a:rPr lang="en-US" sz="2800" spc="28" dirty="0" err="1">
                <a:solidFill>
                  <a:srgbClr val="10609D"/>
                </a:solidFill>
                <a:latin typeface="Avenir Book" panose="02000503020000020003" pitchFamily="2" charset="0"/>
              </a:rPr>
              <a:t>Hluchá</a:t>
            </a:r>
            <a:r>
              <a:rPr lang="en-US" sz="2800" spc="28" dirty="0">
                <a:solidFill>
                  <a:srgbClr val="10609D"/>
                </a:solidFill>
                <a:latin typeface="Avenir Book" panose="02000503020000020003" pitchFamily="2" charset="0"/>
              </a:rPr>
              <a:t>, </a:t>
            </a:r>
            <a:r>
              <a:rPr lang="en-US" sz="2800" spc="28" dirty="0" err="1">
                <a:solidFill>
                  <a:srgbClr val="10609D"/>
                </a:solidFill>
                <a:latin typeface="Avenir Book" panose="02000503020000020003" pitchFamily="2" charset="0"/>
              </a:rPr>
              <a:t>Honová</a:t>
            </a:r>
            <a:endParaRPr lang="en-US" sz="2800" spc="28" dirty="0">
              <a:solidFill>
                <a:srgbClr val="10609D"/>
              </a:solidFill>
              <a:latin typeface="Avenir Book" panose="02000503020000020003" pitchFamily="2" charset="0"/>
            </a:endParaRPr>
          </a:p>
          <a:p>
            <a:pPr>
              <a:lnSpc>
                <a:spcPts val="4200"/>
              </a:lnSpc>
            </a:pPr>
            <a:r>
              <a:rPr lang="en-US" sz="2800" spc="28" dirty="0" err="1">
                <a:solidFill>
                  <a:srgbClr val="10609D"/>
                </a:solidFill>
                <a:latin typeface="Avenir Book" panose="02000503020000020003" pitchFamily="2" charset="0"/>
              </a:rPr>
              <a:t>Právo</a:t>
            </a:r>
            <a:r>
              <a:rPr lang="en-US" sz="2800" spc="28" dirty="0">
                <a:solidFill>
                  <a:srgbClr val="10609D"/>
                </a:solidFill>
                <a:latin typeface="Avenir Book" panose="02000503020000020003" pitchFamily="2" charset="0"/>
              </a:rPr>
              <a:t> 2 </a:t>
            </a:r>
          </a:p>
          <a:p>
            <a:pPr>
              <a:lnSpc>
                <a:spcPts val="4200"/>
              </a:lnSpc>
            </a:pPr>
            <a:r>
              <a:rPr lang="en-US" sz="2800" spc="28" dirty="0">
                <a:solidFill>
                  <a:srgbClr val="10609D"/>
                </a:solidFill>
                <a:latin typeface="Avenir Book" panose="02000503020000020003" pitchFamily="2" charset="0"/>
              </a:rPr>
              <a:t>LS 2020/2021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268439" y="6798151"/>
            <a:ext cx="18892704" cy="24601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579090" y="7566263"/>
            <a:ext cx="15197647" cy="95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sz="6500" spc="579" dirty="0">
                <a:solidFill>
                  <a:srgbClr val="10609D"/>
                </a:solidFill>
                <a:latin typeface="Avenir Book" panose="02000503020000020003" pitchFamily="2" charset="0"/>
              </a:rPr>
              <a:t>ÚJMA</a:t>
            </a:r>
            <a:r>
              <a:rPr lang="en-US" sz="6100" spc="579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100" spc="579" dirty="0">
                <a:solidFill>
                  <a:srgbClr val="10609D"/>
                </a:solidFill>
                <a:latin typeface="Montserrat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05010" y="2651715"/>
            <a:ext cx="7154290" cy="71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 spc="440" dirty="0">
                <a:solidFill>
                  <a:srgbClr val="FFFFFF"/>
                </a:solidFill>
                <a:latin typeface="Avenir Book" panose="02000503020000020003" pitchFamily="2" charset="0"/>
              </a:rPr>
              <a:t>MAJETKOVÁ ŠKODA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51715"/>
            <a:ext cx="7154290" cy="144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 spc="440" dirty="0">
                <a:solidFill>
                  <a:srgbClr val="FFFFFF"/>
                </a:solidFill>
                <a:latin typeface="Avenir Book" panose="02000503020000020003" pitchFamily="2" charset="0"/>
              </a:rPr>
              <a:t>NEMAJETKOVÁ </a:t>
            </a:r>
          </a:p>
          <a:p>
            <a:pPr algn="ctr">
              <a:lnSpc>
                <a:spcPts val="5720"/>
              </a:lnSpc>
            </a:pPr>
            <a:r>
              <a:rPr lang="en-US" sz="4400" spc="440" dirty="0">
                <a:solidFill>
                  <a:srgbClr val="FFFFFF"/>
                </a:solidFill>
                <a:latin typeface="Avenir Book" panose="02000503020000020003" pitchFamily="2" charset="0"/>
              </a:rPr>
              <a:t>ÚJMA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52800" y="4152900"/>
            <a:ext cx="15263491" cy="2186205"/>
            <a:chOff x="0" y="0"/>
            <a:chExt cx="18420922" cy="179488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8420922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4143" y="485325"/>
              <a:ext cx="1577598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2966069" y="3840606"/>
            <a:ext cx="12355861" cy="2847718"/>
            <a:chOff x="-2487516" y="3749208"/>
            <a:chExt cx="16474481" cy="3796957"/>
          </a:xfrm>
        </p:grpSpPr>
        <p:grpSp>
          <p:nvGrpSpPr>
            <p:cNvPr id="3" name="Group 3"/>
            <p:cNvGrpSpPr/>
            <p:nvPr/>
          </p:nvGrpSpPr>
          <p:grpSpPr>
            <a:xfrm>
              <a:off x="-2487516" y="3749208"/>
              <a:ext cx="16474481" cy="3796957"/>
              <a:chOff x="-1679680" y="2531630"/>
              <a:chExt cx="11124294" cy="256387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679680" y="2531630"/>
                <a:ext cx="11124294" cy="2563872"/>
              </a:xfrm>
              <a:custGeom>
                <a:avLst/>
                <a:gdLst/>
                <a:ahLst/>
                <a:cxnLst/>
                <a:rect l="l" t="t" r="r" b="b"/>
                <a:pathLst>
                  <a:path w="11124294" h="2563872">
                    <a:moveTo>
                      <a:pt x="0" y="0"/>
                    </a:moveTo>
                    <a:lnTo>
                      <a:pt x="0" y="2563872"/>
                    </a:lnTo>
                    <a:lnTo>
                      <a:pt x="11124294" y="2563872"/>
                    </a:lnTo>
                    <a:lnTo>
                      <a:pt x="11124294" y="0"/>
                    </a:lnTo>
                    <a:lnTo>
                      <a:pt x="0" y="0"/>
                    </a:lnTo>
                    <a:close/>
                    <a:moveTo>
                      <a:pt x="11063334" y="2502912"/>
                    </a:moveTo>
                    <a:lnTo>
                      <a:pt x="59690" y="2502912"/>
                    </a:lnTo>
                    <a:lnTo>
                      <a:pt x="59690" y="59690"/>
                    </a:lnTo>
                    <a:lnTo>
                      <a:pt x="11063334" y="59690"/>
                    </a:lnTo>
                    <a:lnTo>
                      <a:pt x="11063334" y="2502912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-1094511" y="4494555"/>
              <a:ext cx="14584374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5500" spc="522" dirty="0">
                  <a:solidFill>
                    <a:srgbClr val="10609D"/>
                  </a:solidFill>
                  <a:latin typeface="Avenir Book" panose="02000503020000020003" pitchFamily="2" charset="0"/>
                </a:rPr>
                <a:t>POVINNOSTI NÁHRADY ŠKODY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BB17747-5B63-AC41-B35E-1E9EF0CB6903}"/>
              </a:ext>
            </a:extLst>
          </p:cNvPr>
          <p:cNvSpPr/>
          <p:nvPr/>
        </p:nvSpPr>
        <p:spPr>
          <a:xfrm>
            <a:off x="0" y="4305300"/>
            <a:ext cx="18288000" cy="598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208E25-089E-D34C-9DA9-EABE7A71D5CC}"/>
              </a:ext>
            </a:extLst>
          </p:cNvPr>
          <p:cNvSpPr txBox="1"/>
          <p:nvPr/>
        </p:nvSpPr>
        <p:spPr>
          <a:xfrm>
            <a:off x="5906062" y="1451975"/>
            <a:ext cx="6475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Promlčecí</a:t>
            </a:r>
            <a:r>
              <a:rPr lang="en-GB" sz="7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lhůta</a:t>
            </a:r>
            <a:endParaRPr lang="en-GB" sz="7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233DE228-62DC-3246-BD83-ADB07159C220}"/>
              </a:ext>
            </a:extLst>
          </p:cNvPr>
          <p:cNvSpPr/>
          <p:nvPr/>
        </p:nvSpPr>
        <p:spPr>
          <a:xfrm>
            <a:off x="5703034" y="5185938"/>
            <a:ext cx="67826" cy="4046294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AFCAF4B-318A-3C49-A5C3-32706C5B5CD5}"/>
              </a:ext>
            </a:extLst>
          </p:cNvPr>
          <p:cNvSpPr/>
          <p:nvPr/>
        </p:nvSpPr>
        <p:spPr>
          <a:xfrm>
            <a:off x="12203966" y="5185938"/>
            <a:ext cx="67826" cy="4046294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EEDC2B-5C2D-944A-BFD4-9D3182421E2F}"/>
              </a:ext>
            </a:extLst>
          </p:cNvPr>
          <p:cNvSpPr txBox="1"/>
          <p:nvPr/>
        </p:nvSpPr>
        <p:spPr>
          <a:xfrm>
            <a:off x="2502704" y="660517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E1C6D2-AC65-C840-AEB6-524AD0961534}"/>
              </a:ext>
            </a:extLst>
          </p:cNvPr>
          <p:cNvSpPr txBox="1"/>
          <p:nvPr/>
        </p:nvSpPr>
        <p:spPr>
          <a:xfrm>
            <a:off x="8382119" y="655303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10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330742-8D63-6343-9B87-D69EE8BE8A24}"/>
              </a:ext>
            </a:extLst>
          </p:cNvPr>
          <p:cNvSpPr txBox="1"/>
          <p:nvPr/>
        </p:nvSpPr>
        <p:spPr>
          <a:xfrm>
            <a:off x="14861696" y="6605172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3247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82841" y="-1241259"/>
            <a:ext cx="4103252" cy="8056666"/>
            <a:chOff x="0" y="0"/>
            <a:chExt cx="4242171" cy="56459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2171" cy="5645987"/>
            </a:xfrm>
            <a:custGeom>
              <a:avLst/>
              <a:gdLst/>
              <a:ahLst/>
              <a:cxnLst/>
              <a:rect l="l" t="t" r="r" b="b"/>
              <a:pathLst>
                <a:path w="4242171" h="5645987">
                  <a:moveTo>
                    <a:pt x="0" y="0"/>
                  </a:moveTo>
                  <a:lnTo>
                    <a:pt x="0" y="5645987"/>
                  </a:lnTo>
                  <a:lnTo>
                    <a:pt x="4242171" y="5645987"/>
                  </a:lnTo>
                  <a:lnTo>
                    <a:pt x="4242171" y="0"/>
                  </a:lnTo>
                  <a:lnTo>
                    <a:pt x="0" y="0"/>
                  </a:lnTo>
                  <a:close/>
                  <a:moveTo>
                    <a:pt x="4181211" y="5585027"/>
                  </a:moveTo>
                  <a:lnTo>
                    <a:pt x="59690" y="5585027"/>
                  </a:lnTo>
                  <a:lnTo>
                    <a:pt x="59690" y="59690"/>
                  </a:lnTo>
                  <a:lnTo>
                    <a:pt x="4181211" y="59690"/>
                  </a:lnTo>
                  <a:lnTo>
                    <a:pt x="4181211" y="5585027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991600" y="-184355"/>
            <a:ext cx="11857144" cy="10587463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5" name="AutoShape 5"/>
          <p:cNvSpPr/>
          <p:nvPr/>
        </p:nvSpPr>
        <p:spPr>
          <a:xfrm>
            <a:off x="7329718" y="5177623"/>
            <a:ext cx="10120082" cy="68506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154584" y="2256848"/>
            <a:ext cx="3959763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-65" dirty="0" err="1">
                <a:solidFill>
                  <a:srgbClr val="10609D"/>
                </a:solidFill>
                <a:latin typeface="Avenir Book" panose="02000503020000020003" pitchFamily="2" charset="0"/>
              </a:rPr>
              <a:t>Náhrada</a:t>
            </a:r>
            <a:endParaRPr lang="en-US" sz="6500" spc="-65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749664" y="1069078"/>
            <a:ext cx="6594916" cy="2723793"/>
            <a:chOff x="87040" y="53837"/>
            <a:chExt cx="8793221" cy="3631724"/>
          </a:xfrm>
        </p:grpSpPr>
        <p:sp>
          <p:nvSpPr>
            <p:cNvPr id="8" name="TextBox 8"/>
            <p:cNvSpPr txBox="1"/>
            <p:nvPr/>
          </p:nvSpPr>
          <p:spPr>
            <a:xfrm>
              <a:off x="87040" y="2990236"/>
              <a:ext cx="7048240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2021" y="53837"/>
              <a:ext cx="7048240" cy="2428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DLE STARÉHO OBČANSKÉHO ZÁKONÍKU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49664" y="6292499"/>
            <a:ext cx="6594916" cy="2708835"/>
            <a:chOff x="87040" y="-91319"/>
            <a:chExt cx="8793221" cy="3611780"/>
          </a:xfrm>
        </p:grpSpPr>
        <p:sp>
          <p:nvSpPr>
            <p:cNvPr id="11" name="TextBox 11"/>
            <p:cNvSpPr txBox="1"/>
            <p:nvPr/>
          </p:nvSpPr>
          <p:spPr>
            <a:xfrm>
              <a:off x="87040" y="2825136"/>
              <a:ext cx="7048240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32021" y="-91319"/>
              <a:ext cx="7048240" cy="2428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DLE NOVÉHO OBČANSKÉHO ZÁKONÍKU</a:t>
              </a:r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F84299-7723-F342-95FF-8E221B0C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05" y="6033336"/>
            <a:ext cx="3259053" cy="325905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D318B4B-3CDC-1544-9BFC-9DBBAB905185}"/>
              </a:ext>
            </a:extLst>
          </p:cNvPr>
          <p:cNvSpPr/>
          <p:nvPr/>
        </p:nvSpPr>
        <p:spPr>
          <a:xfrm>
            <a:off x="1828800" y="8479840"/>
            <a:ext cx="1638300" cy="778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7190" y="5398275"/>
            <a:ext cx="7936997" cy="3860025"/>
            <a:chOff x="0" y="0"/>
            <a:chExt cx="7145879" cy="3475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45879" cy="3475279"/>
            </a:xfrm>
            <a:custGeom>
              <a:avLst/>
              <a:gdLst/>
              <a:ahLst/>
              <a:cxnLst/>
              <a:rect l="l" t="t" r="r" b="b"/>
              <a:pathLst>
                <a:path w="7145879" h="3475279">
                  <a:moveTo>
                    <a:pt x="0" y="0"/>
                  </a:moveTo>
                  <a:lnTo>
                    <a:pt x="0" y="3475279"/>
                  </a:lnTo>
                  <a:lnTo>
                    <a:pt x="7145879" y="3475279"/>
                  </a:lnTo>
                  <a:lnTo>
                    <a:pt x="7145879" y="0"/>
                  </a:lnTo>
                  <a:lnTo>
                    <a:pt x="0" y="0"/>
                  </a:lnTo>
                  <a:close/>
                  <a:moveTo>
                    <a:pt x="7084919" y="3414318"/>
                  </a:moveTo>
                  <a:lnTo>
                    <a:pt x="59690" y="3414318"/>
                  </a:lnTo>
                  <a:lnTo>
                    <a:pt x="59690" y="59690"/>
                  </a:lnTo>
                  <a:lnTo>
                    <a:pt x="7084919" y="59690"/>
                  </a:lnTo>
                  <a:lnTo>
                    <a:pt x="7084919" y="3414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059679" y="6511360"/>
            <a:ext cx="5199621" cy="164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5"/>
              </a:lnSpc>
            </a:pPr>
            <a:r>
              <a:rPr lang="en-US" sz="6000" spc="-48" dirty="0" err="1">
                <a:solidFill>
                  <a:srgbClr val="FFFFFF"/>
                </a:solidFill>
                <a:latin typeface="Avenir Book" panose="02000503020000020003" pitchFamily="2" charset="0"/>
              </a:rPr>
              <a:t>Práva</a:t>
            </a:r>
            <a:r>
              <a:rPr lang="en-US" sz="6000" spc="-48" dirty="0">
                <a:solidFill>
                  <a:srgbClr val="FFFFFF"/>
                </a:solidFill>
                <a:latin typeface="Avenir Book" panose="02000503020000020003" pitchFamily="2" charset="0"/>
              </a:rPr>
              <a:t> po </a:t>
            </a:r>
            <a:r>
              <a:rPr lang="en-US" sz="6000" spc="-48" dirty="0" err="1">
                <a:solidFill>
                  <a:srgbClr val="FFFFFF"/>
                </a:solidFill>
                <a:latin typeface="Avenir Book" panose="02000503020000020003" pitchFamily="2" charset="0"/>
              </a:rPr>
              <a:t>autonehodě</a:t>
            </a:r>
            <a:endParaRPr lang="en-US" sz="6000" spc="-48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72318" y="-150232"/>
            <a:ext cx="10621167" cy="1058746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573032"/>
            <a:ext cx="8219132" cy="5707316"/>
            <a:chOff x="0" y="-60113"/>
            <a:chExt cx="10958842" cy="7609755"/>
          </a:xfrm>
        </p:grpSpPr>
        <p:sp>
          <p:nvSpPr>
            <p:cNvPr id="7" name="TextBox 7"/>
            <p:cNvSpPr txBox="1"/>
            <p:nvPr/>
          </p:nvSpPr>
          <p:spPr>
            <a:xfrm>
              <a:off x="0" y="2751244"/>
              <a:ext cx="10958842" cy="738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 dirty="0">
                  <a:solidFill>
                    <a:srgbClr val="10609D"/>
                  </a:solidFill>
                  <a:latin typeface="Avenir Book" panose="02000503020000020003" pitchFamily="2" charset="0"/>
                </a:rPr>
                <a:t>KOMPENZACE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30084"/>
              <a:ext cx="1095884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0113"/>
              <a:ext cx="10958842" cy="738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 dirty="0">
                  <a:solidFill>
                    <a:srgbClr val="10609D"/>
                  </a:solidFill>
                  <a:latin typeface="Avenir Book" panose="02000503020000020003" pitchFamily="2" charset="0"/>
                </a:rPr>
                <a:t>BOLESTNÉ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675478"/>
              <a:ext cx="10958842" cy="738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320" dirty="0">
                  <a:solidFill>
                    <a:srgbClr val="10609D"/>
                  </a:solidFill>
                  <a:latin typeface="Avenir Book" panose="02000503020000020003" pitchFamily="2" charset="0"/>
                </a:rPr>
                <a:t>NÁHRADA ZA ZTRÁTU VÝDĚLKU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854317"/>
              <a:ext cx="1095884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066985"/>
            <a:ext cx="7035254" cy="5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0"/>
              </a:lnSpc>
              <a:spcBef>
                <a:spcPct val="0"/>
              </a:spcBef>
            </a:pPr>
            <a:r>
              <a:rPr lang="en-US" sz="3200" spc="310" dirty="0">
                <a:solidFill>
                  <a:srgbClr val="10609D"/>
                </a:solidFill>
                <a:latin typeface="Avenir Book" panose="02000503020000020003" pitchFamily="2" charset="0"/>
              </a:rPr>
              <a:t>NÁKLADY SPOJENÉ S LÉČBOU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220200"/>
            <a:ext cx="3540621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  <a:spcBef>
                <a:spcPct val="0"/>
              </a:spcBef>
            </a:pPr>
            <a:r>
              <a:rPr lang="en-US" sz="3200" spc="340" dirty="0">
                <a:solidFill>
                  <a:srgbClr val="10609D"/>
                </a:solidFill>
                <a:latin typeface="Avenir Book" panose="02000503020000020003" pitchFamily="2" charset="0"/>
              </a:rPr>
              <a:t>ODŠKODNĚNÍ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7190" y="0"/>
            <a:ext cx="7010810" cy="4676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6786" y="5794618"/>
            <a:ext cx="18721569" cy="47308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7510661" y="-6634356"/>
            <a:ext cx="3266678" cy="16006746"/>
            <a:chOff x="0" y="0"/>
            <a:chExt cx="2941073" cy="144112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1073" cy="14411278"/>
            </a:xfrm>
            <a:custGeom>
              <a:avLst/>
              <a:gdLst/>
              <a:ahLst/>
              <a:cxnLst/>
              <a:rect l="l" t="t" r="r" b="b"/>
              <a:pathLst>
                <a:path w="2941073" h="14411278">
                  <a:moveTo>
                    <a:pt x="0" y="0"/>
                  </a:moveTo>
                  <a:lnTo>
                    <a:pt x="0" y="14411278"/>
                  </a:lnTo>
                  <a:lnTo>
                    <a:pt x="2941073" y="14411278"/>
                  </a:lnTo>
                  <a:lnTo>
                    <a:pt x="2941073" y="0"/>
                  </a:lnTo>
                  <a:lnTo>
                    <a:pt x="0" y="0"/>
                  </a:lnTo>
                  <a:close/>
                  <a:moveTo>
                    <a:pt x="2880113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2880113" y="59690"/>
                  </a:lnTo>
                  <a:lnTo>
                    <a:pt x="2880113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887448" y="805455"/>
            <a:ext cx="14513103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Náhrada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újmy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při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usmrcení</a:t>
            </a:r>
            <a:endParaRPr lang="en-US" sz="6500" spc="-65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749776" y="7159169"/>
            <a:ext cx="4583060" cy="1264749"/>
            <a:chOff x="0" y="0"/>
            <a:chExt cx="6110747" cy="1686332"/>
          </a:xfrm>
        </p:grpSpPr>
        <p:sp>
          <p:nvSpPr>
            <p:cNvPr id="7" name="TextBox 7"/>
            <p:cNvSpPr txBox="1"/>
            <p:nvPr/>
          </p:nvSpPr>
          <p:spPr>
            <a:xfrm>
              <a:off x="0" y="991007"/>
              <a:ext cx="6090995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752" y="-66675"/>
              <a:ext cx="609099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74617" y="7159169"/>
            <a:ext cx="4583060" cy="1264749"/>
            <a:chOff x="0" y="0"/>
            <a:chExt cx="6110747" cy="16863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91007"/>
              <a:ext cx="6090995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752" y="-66675"/>
              <a:ext cx="609099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endParaRPr/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AF189C2C-A79C-2E46-8EE7-3C760187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6" y="3505036"/>
            <a:ext cx="4918882" cy="49188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50DBE87-54F7-1243-9B44-76F439DA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07" y="4304396"/>
            <a:ext cx="3710011" cy="371001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3D47A97-7DDA-0C48-B08B-527BB9148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245" y="4034417"/>
            <a:ext cx="4249970" cy="4249970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1D08AA3C-99CF-C742-8D9C-E17E6C784AEA}"/>
              </a:ext>
            </a:extLst>
          </p:cNvPr>
          <p:cNvSpPr/>
          <p:nvPr/>
        </p:nvSpPr>
        <p:spPr>
          <a:xfrm>
            <a:off x="1140626" y="7672884"/>
            <a:ext cx="2897974" cy="67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5943C1B-37A8-F047-AE1E-CF80E09BBAC2}"/>
              </a:ext>
            </a:extLst>
          </p:cNvPr>
          <p:cNvSpPr/>
          <p:nvPr/>
        </p:nvSpPr>
        <p:spPr>
          <a:xfrm>
            <a:off x="7219413" y="7522741"/>
            <a:ext cx="1947299" cy="511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1E75926-E619-C549-A273-4AC9ADE57F1B}"/>
              </a:ext>
            </a:extLst>
          </p:cNvPr>
          <p:cNvSpPr/>
          <p:nvPr/>
        </p:nvSpPr>
        <p:spPr>
          <a:xfrm>
            <a:off x="12246114" y="7531954"/>
            <a:ext cx="2451867" cy="628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97528" y="-169247"/>
            <a:ext cx="9689430" cy="10796629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3" name="Group 3"/>
          <p:cNvGrpSpPr/>
          <p:nvPr/>
        </p:nvGrpSpPr>
        <p:grpSpPr>
          <a:xfrm>
            <a:off x="-492502" y="1047715"/>
            <a:ext cx="8286645" cy="8362705"/>
            <a:chOff x="0" y="0"/>
            <a:chExt cx="7460676" cy="7529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0676" cy="7529155"/>
            </a:xfrm>
            <a:custGeom>
              <a:avLst/>
              <a:gdLst/>
              <a:ahLst/>
              <a:cxnLst/>
              <a:rect l="l" t="t" r="r" b="b"/>
              <a:pathLst>
                <a:path w="7460676" h="7529155">
                  <a:moveTo>
                    <a:pt x="0" y="0"/>
                  </a:moveTo>
                  <a:lnTo>
                    <a:pt x="0" y="7529155"/>
                  </a:lnTo>
                  <a:lnTo>
                    <a:pt x="7460676" y="7529155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468195"/>
                  </a:moveTo>
                  <a:lnTo>
                    <a:pt x="59690" y="7468195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468195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4595881" y="6546197"/>
            <a:ext cx="3014587" cy="301458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942631" y="3679208"/>
            <a:ext cx="7154290" cy="2902705"/>
            <a:chOff x="0" y="-82127"/>
            <a:chExt cx="9539053" cy="38702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2127"/>
              <a:ext cx="9539053" cy="901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44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Vyrovnání</a:t>
              </a:r>
              <a:r>
                <a:rPr lang="en-US" sz="44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s </a:t>
              </a:r>
              <a:r>
                <a:rPr lang="en-US" sz="44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pojišťovnou</a:t>
              </a:r>
              <a:endParaRPr lang="en-US" sz="4400" spc="19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1201"/>
              <a:ext cx="9539053" cy="2266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a) PŘESTUPEK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b) TRESTNÝ ČIN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541236"/>
            <a:ext cx="5728160" cy="320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52"/>
              </a:lnSpc>
            </a:pPr>
            <a:r>
              <a:rPr lang="en-US" sz="6500" spc="-64" dirty="0" err="1">
                <a:solidFill>
                  <a:srgbClr val="10609D"/>
                </a:solidFill>
                <a:latin typeface="Avenir Book" panose="02000503020000020003" pitchFamily="2" charset="0"/>
              </a:rPr>
              <a:t>Mimosoudní</a:t>
            </a:r>
            <a:r>
              <a:rPr lang="en-US" sz="6500" spc="-64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4" dirty="0" err="1">
                <a:solidFill>
                  <a:srgbClr val="10609D"/>
                </a:solidFill>
                <a:latin typeface="Avenir Book" panose="02000503020000020003" pitchFamily="2" charset="0"/>
              </a:rPr>
              <a:t>vyrovnání</a:t>
            </a:r>
            <a:r>
              <a:rPr lang="en-US" sz="6500" spc="-64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4" dirty="0" err="1">
                <a:solidFill>
                  <a:srgbClr val="10609D"/>
                </a:solidFill>
                <a:latin typeface="Avenir Book" panose="02000503020000020003" pitchFamily="2" charset="0"/>
              </a:rPr>
              <a:t>náhrady</a:t>
            </a:r>
            <a:endParaRPr lang="en-US" sz="6500" spc="-64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13E4F5-A35A-DA48-892F-9F5E96BDAE32}"/>
              </a:ext>
            </a:extLst>
          </p:cNvPr>
          <p:cNvSpPr txBox="1"/>
          <p:nvPr/>
        </p:nvSpPr>
        <p:spPr>
          <a:xfrm>
            <a:off x="3368252" y="4404836"/>
            <a:ext cx="11551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https://www.datanu.cz/rgok</a:t>
            </a:r>
            <a:endParaRPr lang="en-GB" sz="7200" dirty="0">
              <a:solidFill>
                <a:srgbClr val="10609D"/>
              </a:solidFill>
              <a:latin typeface="Avenir Book" panose="020005030200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1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6785" y="5753100"/>
            <a:ext cx="18721569" cy="47308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7510661" y="-6634356"/>
            <a:ext cx="3266678" cy="16006746"/>
            <a:chOff x="0" y="0"/>
            <a:chExt cx="2941073" cy="144112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1073" cy="14411278"/>
            </a:xfrm>
            <a:custGeom>
              <a:avLst/>
              <a:gdLst/>
              <a:ahLst/>
              <a:cxnLst/>
              <a:rect l="l" t="t" r="r" b="b"/>
              <a:pathLst>
                <a:path w="2941073" h="14411278">
                  <a:moveTo>
                    <a:pt x="0" y="0"/>
                  </a:moveTo>
                  <a:lnTo>
                    <a:pt x="0" y="14411278"/>
                  </a:lnTo>
                  <a:lnTo>
                    <a:pt x="2941073" y="14411278"/>
                  </a:lnTo>
                  <a:lnTo>
                    <a:pt x="2941073" y="0"/>
                  </a:lnTo>
                  <a:lnTo>
                    <a:pt x="0" y="0"/>
                  </a:lnTo>
                  <a:close/>
                  <a:moveTo>
                    <a:pt x="2880113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2880113" y="59690"/>
                  </a:lnTo>
                  <a:lnTo>
                    <a:pt x="2880113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20966" y="7969514"/>
            <a:ext cx="5066532" cy="133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3770" spc="377" dirty="0">
                <a:solidFill>
                  <a:srgbClr val="10609D"/>
                </a:solidFill>
                <a:latin typeface="Avenir Book" panose="02000503020000020003" pitchFamily="2" charset="0"/>
              </a:rPr>
              <a:t>JEDNO </a:t>
            </a:r>
          </a:p>
          <a:p>
            <a:pPr algn="ctr">
              <a:lnSpc>
                <a:spcPts val="5279"/>
              </a:lnSpc>
            </a:pPr>
            <a:r>
              <a:rPr lang="en-US" sz="3770" spc="377" dirty="0">
                <a:solidFill>
                  <a:srgbClr val="10609D"/>
                </a:solidFill>
                <a:latin typeface="Avenir Book" panose="02000503020000020003" pitchFamily="2" charset="0"/>
              </a:rPr>
              <a:t>VOZIDLO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2634" y="814802"/>
            <a:ext cx="14513103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Praktická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část</a:t>
            </a:r>
            <a:endParaRPr lang="en-US" sz="6500" spc="-65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31356D-AF74-D847-BCA3-6FD9C9E7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8" y="3584949"/>
            <a:ext cx="4533568" cy="45335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4A0AC7-0E7B-5840-8390-905D4BF0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67" y="3002357"/>
            <a:ext cx="5867400" cy="58674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22C6A2D-DF35-8A40-8349-5D7080E1FF58}"/>
              </a:ext>
            </a:extLst>
          </p:cNvPr>
          <p:cNvSpPr/>
          <p:nvPr/>
        </p:nvSpPr>
        <p:spPr>
          <a:xfrm>
            <a:off x="1926880" y="7353300"/>
            <a:ext cx="2227352" cy="60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EFFAC04-3E5D-1A48-9EE9-29D5BB7CA680}"/>
              </a:ext>
            </a:extLst>
          </p:cNvPr>
          <p:cNvSpPr/>
          <p:nvPr/>
        </p:nvSpPr>
        <p:spPr>
          <a:xfrm>
            <a:off x="10548167" y="7654823"/>
            <a:ext cx="3091633" cy="104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970315" y="7956347"/>
            <a:ext cx="4937185" cy="1283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3674" spc="367" dirty="0">
                <a:solidFill>
                  <a:srgbClr val="10609D"/>
                </a:solidFill>
                <a:latin typeface="Avenir Book" panose="02000503020000020003" pitchFamily="2" charset="0"/>
              </a:rPr>
              <a:t>DVĚ </a:t>
            </a:r>
          </a:p>
          <a:p>
            <a:pPr algn="ctr">
              <a:lnSpc>
                <a:spcPts val="5144"/>
              </a:lnSpc>
            </a:pPr>
            <a:r>
              <a:rPr lang="en-US" sz="3674" spc="367" dirty="0">
                <a:solidFill>
                  <a:srgbClr val="10609D"/>
                </a:solidFill>
                <a:latin typeface="Avenir Book" panose="02000503020000020003" pitchFamily="2" charset="0"/>
              </a:rPr>
              <a:t>VOZIDLA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33574" y="-5864248"/>
            <a:ext cx="2220851" cy="16006746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924570" y="1575563"/>
            <a:ext cx="14513103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Jedno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vozidlo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– PŘÍKLAD č.1</a:t>
            </a:r>
          </a:p>
        </p:txBody>
      </p:sp>
      <p:sp>
        <p:nvSpPr>
          <p:cNvPr id="5" name="AutoShape 5"/>
          <p:cNvSpPr/>
          <p:nvPr/>
        </p:nvSpPr>
        <p:spPr>
          <a:xfrm>
            <a:off x="-273832" y="4229100"/>
            <a:ext cx="18835659" cy="6252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4267200" y="5138057"/>
            <a:ext cx="67826" cy="4046294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3905428" y="5157454"/>
            <a:ext cx="67826" cy="4046294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4517471" y="5544760"/>
            <a:ext cx="9273338" cy="3243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...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při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nehodě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došlo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ke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zranění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řidiče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, </a:t>
            </a:r>
          </a:p>
          <a:p>
            <a:pPr algn="ctr">
              <a:lnSpc>
                <a:spcPts val="5089"/>
              </a:lnSpc>
            </a:pP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nikoho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jiného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z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účastníků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provozu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neohrozil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. </a:t>
            </a:r>
          </a:p>
          <a:p>
            <a:pPr algn="ctr">
              <a:lnSpc>
                <a:spcPts val="5089"/>
              </a:lnSpc>
            </a:pP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Můžeme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v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tomto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směru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mluvit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</a:p>
          <a:p>
            <a:pPr algn="ctr">
              <a:lnSpc>
                <a:spcPts val="5089"/>
              </a:lnSpc>
            </a:pP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o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náhradě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újmy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na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zdraví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?</a:t>
            </a:r>
          </a:p>
          <a:p>
            <a:pPr algn="ctr">
              <a:lnSpc>
                <a:spcPts val="5089"/>
              </a:lnSpc>
            </a:pP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Jak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řešit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3635" dirty="0" err="1">
                <a:solidFill>
                  <a:srgbClr val="10609D"/>
                </a:solidFill>
                <a:latin typeface="Avenir Book" panose="02000503020000020003" pitchFamily="2" charset="0"/>
              </a:rPr>
              <a:t>škody</a:t>
            </a:r>
            <a:r>
              <a:rPr lang="en-US" sz="3635" dirty="0">
                <a:solidFill>
                  <a:srgbClr val="10609D"/>
                </a:solidFill>
                <a:latin typeface="Avenir Book" panose="02000503020000020003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97528" y="-169247"/>
            <a:ext cx="9689430" cy="10796629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3" name="Group 3"/>
          <p:cNvGrpSpPr/>
          <p:nvPr/>
        </p:nvGrpSpPr>
        <p:grpSpPr>
          <a:xfrm>
            <a:off x="8797528" y="221393"/>
            <a:ext cx="9175365" cy="8910951"/>
            <a:chOff x="0" y="-93326"/>
            <a:chExt cx="12233819" cy="1188126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3326"/>
              <a:ext cx="12233819" cy="107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22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56105"/>
              <a:ext cx="12233819" cy="9831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Dopravní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nehoda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První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kroky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po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dopravní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nehodě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Újma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Povinnosti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náhrady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škody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Práva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po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autonehodě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Náhrady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újmy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při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usmrcení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a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mimosoudní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vyrovnání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náhrady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830674" lvl="1" indent="-415337">
                <a:lnSpc>
                  <a:spcPts val="5771"/>
                </a:lnSpc>
                <a:buFont typeface="Arial"/>
                <a:buChar char="•"/>
              </a:pP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Praktická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část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a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její</a:t>
              </a:r>
              <a:r>
                <a:rPr lang="en-US" sz="3847" spc="38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47" spc="38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příklady</a:t>
              </a:r>
              <a:endParaRPr lang="en-US" sz="3847" spc="38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>
                <a:lnSpc>
                  <a:spcPts val="5771"/>
                </a:lnSpc>
              </a:pPr>
              <a:endParaRPr lang="en-US" sz="3847" spc="38" dirty="0">
                <a:solidFill>
                  <a:srgbClr val="FFFFFF"/>
                </a:solidFill>
                <a:latin typeface="Montserrat Extra-Light"/>
              </a:endParaRPr>
            </a:p>
            <a:p>
              <a:pPr>
                <a:lnSpc>
                  <a:spcPts val="5771"/>
                </a:lnSpc>
              </a:pPr>
              <a:r>
                <a:rPr lang="en-US" sz="3847" spc="38" dirty="0">
                  <a:solidFill>
                    <a:srgbClr val="FFFFFF"/>
                  </a:solidFill>
                  <a:latin typeface="Montserrat Extra-Light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92502" y="1047715"/>
            <a:ext cx="8286645" cy="8362705"/>
            <a:chOff x="0" y="0"/>
            <a:chExt cx="7460676" cy="75291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60676" cy="7529155"/>
            </a:xfrm>
            <a:custGeom>
              <a:avLst/>
              <a:gdLst/>
              <a:ahLst/>
              <a:cxnLst/>
              <a:rect l="l" t="t" r="r" b="b"/>
              <a:pathLst>
                <a:path w="7460676" h="7529155">
                  <a:moveTo>
                    <a:pt x="0" y="0"/>
                  </a:moveTo>
                  <a:lnTo>
                    <a:pt x="0" y="7529155"/>
                  </a:lnTo>
                  <a:lnTo>
                    <a:pt x="7460676" y="7529155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468195"/>
                  </a:moveTo>
                  <a:lnTo>
                    <a:pt x="59690" y="7468195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468195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4598511"/>
            <a:ext cx="5728160" cy="110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52"/>
              </a:lnSpc>
            </a:pPr>
            <a:r>
              <a:rPr lang="en-US" sz="7200" spc="-64" dirty="0" err="1">
                <a:solidFill>
                  <a:srgbClr val="10609D"/>
                </a:solidFill>
                <a:latin typeface="Avenir Book" panose="02000503020000020003" pitchFamily="2" charset="0"/>
              </a:rPr>
              <a:t>Obsah</a:t>
            </a:r>
            <a:endParaRPr lang="en-US" sz="7200" spc="-64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988248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557951" y="4335621"/>
            <a:ext cx="4701349" cy="16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07"/>
              </a:lnSpc>
            </a:pP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PŘÍKLAD č.2</a:t>
            </a:r>
          </a:p>
          <a:p>
            <a:pPr algn="r">
              <a:lnSpc>
                <a:spcPts val="6207"/>
              </a:lnSpc>
            </a:pP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Dvě</a:t>
            </a: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vozidla</a:t>
            </a:r>
            <a:endParaRPr lang="en-US" sz="6500" spc="-47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-188262"/>
            <a:ext cx="9480265" cy="10758599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6" name="Group 6"/>
          <p:cNvGrpSpPr/>
          <p:nvPr/>
        </p:nvGrpSpPr>
        <p:grpSpPr>
          <a:xfrm>
            <a:off x="1754342" y="3457077"/>
            <a:ext cx="8028981" cy="3683700"/>
            <a:chOff x="0" y="414473"/>
            <a:chExt cx="10705309" cy="4911601"/>
          </a:xfrm>
        </p:grpSpPr>
        <p:sp>
          <p:nvSpPr>
            <p:cNvPr id="7" name="TextBox 7"/>
            <p:cNvSpPr txBox="1"/>
            <p:nvPr/>
          </p:nvSpPr>
          <p:spPr>
            <a:xfrm>
              <a:off x="0" y="414473"/>
              <a:ext cx="10705309" cy="449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60" lvl="1" indent="-367030">
                <a:lnSpc>
                  <a:spcPts val="4420"/>
                </a:lnSpc>
                <a:buFont typeface="Arial"/>
                <a:buChar char="•"/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MALÁ DOPRAVNÍ NEHODA</a:t>
              </a:r>
            </a:p>
            <a:p>
              <a:pPr marL="734060" lvl="1" indent="-367030">
                <a:lnSpc>
                  <a:spcPts val="4420"/>
                </a:lnSpc>
                <a:buFont typeface="Arial"/>
                <a:buChar char="•"/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BEZ ZRANĚNÍ</a:t>
              </a:r>
            </a:p>
            <a:p>
              <a:pPr marL="734060" lvl="1" indent="-367030">
                <a:lnSpc>
                  <a:spcPts val="4420"/>
                </a:lnSpc>
                <a:buFont typeface="Arial"/>
                <a:buChar char="•"/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MALÁ ŠKODA NA MAJETKU</a:t>
              </a:r>
            </a:p>
            <a:p>
              <a:pPr>
                <a:lnSpc>
                  <a:spcPts val="4420"/>
                </a:lnSpc>
              </a:pPr>
              <a:endParaRPr lang="en-US" sz="3400" spc="34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>
                <a:lnSpc>
                  <a:spcPts val="4420"/>
                </a:lnSpc>
              </a:pPr>
              <a:endParaRPr lang="en-US" sz="3400" spc="34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  <a:p>
              <a:pPr marL="734060" lvl="1" indent="-367030">
                <a:lnSpc>
                  <a:spcPts val="4420"/>
                </a:lnSpc>
                <a:buFont typeface="Arial"/>
                <a:buChar char="•"/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NÁHRADY?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630749"/>
              <a:ext cx="10705309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991221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4335621"/>
            <a:ext cx="4701349" cy="163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07"/>
              </a:lnSpc>
            </a:pP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PŘÍKLAD č.3</a:t>
            </a:r>
          </a:p>
          <a:p>
            <a:pPr algn="just">
              <a:lnSpc>
                <a:spcPts val="6207"/>
              </a:lnSpc>
            </a:pP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Dvě</a:t>
            </a: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vozidla</a:t>
            </a:r>
            <a:endParaRPr lang="en-US" sz="6500" spc="-47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709958" y="-190500"/>
            <a:ext cx="9537310" cy="10992852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6" name="TextBox 6"/>
          <p:cNvSpPr txBox="1"/>
          <p:nvPr/>
        </p:nvSpPr>
        <p:spPr>
          <a:xfrm>
            <a:off x="8831003" y="3319780"/>
            <a:ext cx="8428297" cy="366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VELKÁ DOPRAVNÍ NEHODA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ZRANĚNÍ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PŘESTUPEK - VINÍK NENÍ POJIŠTĚN</a:t>
            </a:r>
          </a:p>
          <a:p>
            <a:pPr>
              <a:lnSpc>
                <a:spcPts val="4759"/>
              </a:lnSpc>
            </a:pPr>
            <a:endParaRPr lang="en-US" sz="3400" spc="34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NÁHRADY?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988248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557951" y="4335621"/>
            <a:ext cx="4701349" cy="163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07"/>
              </a:lnSpc>
            </a:pP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PŘÍKLAD č.4</a:t>
            </a:r>
          </a:p>
          <a:p>
            <a:pPr algn="r">
              <a:lnSpc>
                <a:spcPts val="6207"/>
              </a:lnSpc>
            </a:pP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Dvě</a:t>
            </a:r>
            <a:r>
              <a:rPr lang="en-US" sz="6500" spc="-47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47" dirty="0" err="1">
                <a:solidFill>
                  <a:srgbClr val="10609D"/>
                </a:solidFill>
                <a:latin typeface="Avenir Book" panose="02000503020000020003" pitchFamily="2" charset="0"/>
              </a:rPr>
              <a:t>vozidla</a:t>
            </a:r>
            <a:endParaRPr lang="en-US" sz="6500" spc="-47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-188262"/>
            <a:ext cx="9480265" cy="10758599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6" name="TextBox 6"/>
          <p:cNvSpPr txBox="1"/>
          <p:nvPr/>
        </p:nvSpPr>
        <p:spPr>
          <a:xfrm>
            <a:off x="1754342" y="3469640"/>
            <a:ext cx="8028981" cy="39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4420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VELKÁ DOPRAVNÍ NEHODA</a:t>
            </a:r>
          </a:p>
          <a:p>
            <a:pPr marL="734060" lvl="1" indent="-367030">
              <a:lnSpc>
                <a:spcPts val="4420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TĚŽKÉ UBLÍŽENÍ NA ZDRAVÍ</a:t>
            </a:r>
          </a:p>
          <a:p>
            <a:pPr marL="734060" lvl="1" indent="-367030">
              <a:lnSpc>
                <a:spcPts val="4420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TRESTNÝ ČIN - ALKOHOL ZA VOLANTEM</a:t>
            </a:r>
          </a:p>
          <a:p>
            <a:pPr>
              <a:lnSpc>
                <a:spcPts val="4420"/>
              </a:lnSpc>
            </a:pPr>
            <a:endParaRPr lang="en-US" sz="3400" spc="34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>
              <a:lnSpc>
                <a:spcPts val="4420"/>
              </a:lnSpc>
            </a:pPr>
            <a:endParaRPr lang="en-US" sz="3400" spc="34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L="734060" lvl="1" indent="-367030">
              <a:lnSpc>
                <a:spcPts val="4420"/>
              </a:lnSpc>
              <a:buFont typeface="Arial"/>
              <a:buChar char="•"/>
            </a:pPr>
            <a:r>
              <a:rPr lang="en-US" sz="3400" spc="340" dirty="0">
                <a:solidFill>
                  <a:srgbClr val="FFFFFF"/>
                </a:solidFill>
                <a:latin typeface="Avenir Book" panose="02000503020000020003" pitchFamily="2" charset="0"/>
              </a:rPr>
              <a:t>NÁHRADY?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022"/>
          <a:stretch>
            <a:fillRect/>
          </a:stretch>
        </p:blipFill>
        <p:spPr>
          <a:xfrm>
            <a:off x="-1828800" y="0"/>
            <a:ext cx="17270852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277595" y="5853327"/>
            <a:ext cx="9499280" cy="3404973"/>
            <a:chOff x="0" y="0"/>
            <a:chExt cx="12665707" cy="453996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665707" cy="453996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29985" y="732012"/>
              <a:ext cx="9412287" cy="319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6500" spc="64" dirty="0">
                  <a:solidFill>
                    <a:srgbClr val="10609D"/>
                  </a:solidFill>
                  <a:latin typeface="Avenir Light" panose="020B0402020203020204" pitchFamily="34" charset="0"/>
                </a:rPr>
                <a:t>UNIVERZÁLNÍ NÁVOD?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3637" y="1028700"/>
            <a:ext cx="8871784" cy="1488190"/>
            <a:chOff x="0" y="0"/>
            <a:chExt cx="11829046" cy="198425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829046" cy="198425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256449" y="516398"/>
              <a:ext cx="8854512" cy="951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5400" spc="190" dirty="0" err="1">
                  <a:solidFill>
                    <a:srgbClr val="10609D"/>
                  </a:solidFill>
                  <a:latin typeface="Avenir Book" panose="02000503020000020003" pitchFamily="2" charset="0"/>
                </a:rPr>
                <a:t>Závěr</a:t>
              </a:r>
              <a:endParaRPr lang="en-US" sz="5400" spc="190" dirty="0">
                <a:solidFill>
                  <a:srgbClr val="10609D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143500"/>
            <a:ext cx="16192889" cy="3837729"/>
            <a:chOff x="0" y="0"/>
            <a:chExt cx="21590519" cy="511697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1590519" cy="5116971"/>
              <a:chOff x="0" y="0"/>
              <a:chExt cx="14578867" cy="34552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578867" cy="3455204"/>
              </a:xfrm>
              <a:custGeom>
                <a:avLst/>
                <a:gdLst/>
                <a:ahLst/>
                <a:cxnLst/>
                <a:rect l="l" t="t" r="r" b="b"/>
                <a:pathLst>
                  <a:path w="14578867" h="3455204">
                    <a:moveTo>
                      <a:pt x="0" y="0"/>
                    </a:moveTo>
                    <a:lnTo>
                      <a:pt x="0" y="3455204"/>
                    </a:lnTo>
                    <a:lnTo>
                      <a:pt x="14578867" y="3455204"/>
                    </a:lnTo>
                    <a:lnTo>
                      <a:pt x="14578867" y="0"/>
                    </a:lnTo>
                    <a:lnTo>
                      <a:pt x="0" y="0"/>
                    </a:lnTo>
                    <a:close/>
                    <a:moveTo>
                      <a:pt x="14517908" y="3394244"/>
                    </a:moveTo>
                    <a:lnTo>
                      <a:pt x="59690" y="3394244"/>
                    </a:lnTo>
                    <a:lnTo>
                      <a:pt x="59690" y="59690"/>
                    </a:lnTo>
                    <a:lnTo>
                      <a:pt x="14517908" y="59690"/>
                    </a:lnTo>
                    <a:lnTo>
                      <a:pt x="14517908" y="3394244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435450" y="3519040"/>
              <a:ext cx="19046567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35448" y="1532562"/>
              <a:ext cx="19046567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0000" spc="-10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Prostor</a:t>
              </a:r>
              <a:r>
                <a:rPr lang="en-US" sz="10000" spc="-10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0000" spc="-10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na</a:t>
              </a:r>
              <a:r>
                <a:rPr lang="en-US" sz="10000" spc="-10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0000" spc="-10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otázky</a:t>
              </a:r>
              <a:endParaRPr lang="en-US" sz="10000" spc="-10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928A3E37-1A09-504B-9321-34962F061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73841"/>
            <a:ext cx="4800600" cy="4445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4491BB4-996D-8E40-B7E3-FB8C8D19D4F9}"/>
              </a:ext>
            </a:extLst>
          </p:cNvPr>
          <p:cNvSpPr/>
          <p:nvPr/>
        </p:nvSpPr>
        <p:spPr>
          <a:xfrm>
            <a:off x="10744200" y="4235117"/>
            <a:ext cx="2667000" cy="609600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387" b="7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8273" y="3253458"/>
            <a:ext cx="14371454" cy="3780084"/>
            <a:chOff x="0" y="0"/>
            <a:chExt cx="19161939" cy="5040111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7060914" y="-7060914"/>
              <a:ext cx="5040111" cy="19161939"/>
              <a:chOff x="0" y="0"/>
              <a:chExt cx="3403305" cy="129389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403305" cy="12938984"/>
              </a:xfrm>
              <a:custGeom>
                <a:avLst/>
                <a:gdLst/>
                <a:ahLst/>
                <a:cxnLst/>
                <a:rect l="l" t="t" r="r" b="b"/>
                <a:pathLst>
                  <a:path w="3403305" h="12938984">
                    <a:moveTo>
                      <a:pt x="0" y="0"/>
                    </a:moveTo>
                    <a:lnTo>
                      <a:pt x="0" y="12938984"/>
                    </a:lnTo>
                    <a:lnTo>
                      <a:pt x="3403305" y="12938984"/>
                    </a:lnTo>
                    <a:lnTo>
                      <a:pt x="3403305" y="0"/>
                    </a:lnTo>
                    <a:lnTo>
                      <a:pt x="0" y="0"/>
                    </a:lnTo>
                    <a:close/>
                    <a:moveTo>
                      <a:pt x="3342345" y="12878023"/>
                    </a:moveTo>
                    <a:lnTo>
                      <a:pt x="59690" y="12878023"/>
                    </a:lnTo>
                    <a:lnTo>
                      <a:pt x="59690" y="59690"/>
                    </a:lnTo>
                    <a:lnTo>
                      <a:pt x="3342345" y="59690"/>
                    </a:lnTo>
                    <a:lnTo>
                      <a:pt x="3342345" y="12878023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628137" y="150799"/>
              <a:ext cx="17905662" cy="4562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20"/>
                </a:lnSpc>
              </a:pPr>
              <a:r>
                <a:rPr lang="en-US" sz="10400" spc="-104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Děkujeme</a:t>
              </a:r>
              <a:r>
                <a:rPr lang="en-US" sz="10400" spc="-104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za </a:t>
              </a:r>
              <a:r>
                <a:rPr lang="en-US" sz="10400" spc="-104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pozornost</a:t>
              </a:r>
              <a:endParaRPr lang="en-US" sz="10400" spc="-104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23643" y="8191500"/>
            <a:ext cx="6640711" cy="8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FFFFFF"/>
                </a:solidFill>
                <a:latin typeface="Avenir Book" panose="02000503020000020003" pitchFamily="2" charset="0"/>
              </a:rPr>
              <a:t>PS: </a:t>
            </a:r>
            <a:r>
              <a:rPr lang="en-US" sz="5200" dirty="0" err="1">
                <a:solidFill>
                  <a:srgbClr val="FFFFFF"/>
                </a:solidFill>
                <a:latin typeface="Avenir Book" panose="02000503020000020003" pitchFamily="2" charset="0"/>
              </a:rPr>
              <a:t>jezděte</a:t>
            </a:r>
            <a:r>
              <a:rPr lang="en-US" sz="5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5200" dirty="0" err="1">
                <a:solidFill>
                  <a:srgbClr val="FFFFFF"/>
                </a:solidFill>
                <a:latin typeface="Avenir Book" panose="02000503020000020003" pitchFamily="2" charset="0"/>
              </a:rPr>
              <a:t>opatrně</a:t>
            </a:r>
            <a:r>
              <a:rPr lang="en-US" sz="5200" dirty="0">
                <a:solidFill>
                  <a:srgbClr val="FFFFFF"/>
                </a:solidFill>
                <a:latin typeface="Avenir Book" panose="02000503020000020003" pitchFamily="2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5623" y="1566945"/>
            <a:ext cx="15254451" cy="171803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2601074" y="3612494"/>
            <a:ext cx="4114800" cy="6465702"/>
            <a:chOff x="0" y="0"/>
            <a:chExt cx="4344889" cy="68272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4889" cy="6827247"/>
            </a:xfrm>
            <a:custGeom>
              <a:avLst/>
              <a:gdLst/>
              <a:ahLst/>
              <a:cxnLst/>
              <a:rect l="l" t="t" r="r" b="b"/>
              <a:pathLst>
                <a:path w="4344889" h="6827247">
                  <a:moveTo>
                    <a:pt x="0" y="0"/>
                  </a:moveTo>
                  <a:lnTo>
                    <a:pt x="0" y="6827247"/>
                  </a:lnTo>
                  <a:lnTo>
                    <a:pt x="4344889" y="6827247"/>
                  </a:lnTo>
                  <a:lnTo>
                    <a:pt x="4344889" y="0"/>
                  </a:lnTo>
                  <a:lnTo>
                    <a:pt x="0" y="0"/>
                  </a:lnTo>
                  <a:close/>
                  <a:moveTo>
                    <a:pt x="4283929" y="6766287"/>
                  </a:moveTo>
                  <a:lnTo>
                    <a:pt x="59690" y="6766287"/>
                  </a:lnTo>
                  <a:lnTo>
                    <a:pt x="59690" y="59690"/>
                  </a:lnTo>
                  <a:lnTo>
                    <a:pt x="4283929" y="59690"/>
                  </a:lnTo>
                  <a:lnTo>
                    <a:pt x="4283929" y="676628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1265160" y="3612494"/>
            <a:ext cx="4114800" cy="6465702"/>
            <a:chOff x="0" y="0"/>
            <a:chExt cx="4344889" cy="68272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4889" cy="6827247"/>
            </a:xfrm>
            <a:custGeom>
              <a:avLst/>
              <a:gdLst/>
              <a:ahLst/>
              <a:cxnLst/>
              <a:rect l="l" t="t" r="r" b="b"/>
              <a:pathLst>
                <a:path w="4344889" h="6827247">
                  <a:moveTo>
                    <a:pt x="0" y="0"/>
                  </a:moveTo>
                  <a:lnTo>
                    <a:pt x="0" y="6827247"/>
                  </a:lnTo>
                  <a:lnTo>
                    <a:pt x="4344889" y="6827247"/>
                  </a:lnTo>
                  <a:lnTo>
                    <a:pt x="4344889" y="0"/>
                  </a:lnTo>
                  <a:lnTo>
                    <a:pt x="0" y="0"/>
                  </a:lnTo>
                  <a:close/>
                  <a:moveTo>
                    <a:pt x="4283929" y="6766287"/>
                  </a:moveTo>
                  <a:lnTo>
                    <a:pt x="59690" y="6766287"/>
                  </a:lnTo>
                  <a:lnTo>
                    <a:pt x="59690" y="59690"/>
                  </a:lnTo>
                  <a:lnTo>
                    <a:pt x="4283929" y="59690"/>
                  </a:lnTo>
                  <a:lnTo>
                    <a:pt x="4283929" y="676628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44832" y="1879804"/>
            <a:ext cx="7399168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-65" dirty="0" err="1">
                <a:solidFill>
                  <a:srgbClr val="10609D"/>
                </a:solidFill>
                <a:latin typeface="Avenir Book" panose="02000503020000020003" pitchFamily="2" charset="0"/>
              </a:rPr>
              <a:t>Dopravní</a:t>
            </a:r>
            <a:r>
              <a:rPr lang="en-US" sz="6500" spc="-6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10609D"/>
                </a:solidFill>
                <a:latin typeface="Avenir Book" panose="02000503020000020003" pitchFamily="2" charset="0"/>
              </a:rPr>
              <a:t>nehoda</a:t>
            </a:r>
            <a:endParaRPr lang="en-US" sz="6500" spc="-65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2125" y="6285910"/>
            <a:ext cx="7292698" cy="13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4"/>
              </a:lnSpc>
            </a:pPr>
            <a:r>
              <a:rPr lang="en-US" sz="4034" spc="403" dirty="0">
                <a:solidFill>
                  <a:srgbClr val="FFFFFF"/>
                </a:solidFill>
                <a:latin typeface="Avenir Book" panose="02000503020000020003" pitchFamily="2" charset="0"/>
              </a:rPr>
              <a:t>MALÁ DOPRAVNÍ NEHODA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76211" y="6285910"/>
            <a:ext cx="7292698" cy="131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4"/>
              </a:lnSpc>
            </a:pPr>
            <a:r>
              <a:rPr lang="en-US" sz="4034" spc="403" dirty="0">
                <a:solidFill>
                  <a:srgbClr val="FFFFFF"/>
                </a:solidFill>
                <a:latin typeface="Avenir Book" panose="02000503020000020003" pitchFamily="2" charset="0"/>
              </a:rPr>
              <a:t>VELKÁ DOPRAVNÍ NEHODA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EDC45B-830E-B849-AC5F-AEEBCA919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9" y="7435561"/>
            <a:ext cx="2568988" cy="25689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A47D06-A5ED-CB47-A2CA-9CEB2BDA7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6845344"/>
            <a:ext cx="3225800" cy="32258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BD2EB0C-38CD-C240-ABB1-886EDA704BC4}"/>
              </a:ext>
            </a:extLst>
          </p:cNvPr>
          <p:cNvSpPr/>
          <p:nvPr/>
        </p:nvSpPr>
        <p:spPr>
          <a:xfrm>
            <a:off x="423779" y="9687147"/>
            <a:ext cx="1481221" cy="365249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48D874-D846-5F4E-BAE8-FA7971A2F33F}"/>
              </a:ext>
            </a:extLst>
          </p:cNvPr>
          <p:cNvSpPr/>
          <p:nvPr/>
        </p:nvSpPr>
        <p:spPr>
          <a:xfrm>
            <a:off x="14630400" y="9563100"/>
            <a:ext cx="1925011" cy="441449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64853"/>
            <a:ext cx="5151996" cy="683418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7328812" y="1126227"/>
            <a:ext cx="347871" cy="34787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328812" y="7717438"/>
            <a:ext cx="347871" cy="34787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8812" y="3269603"/>
            <a:ext cx="347871" cy="34787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328812" y="5571753"/>
            <a:ext cx="347871" cy="34787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486015" y="440343"/>
            <a:ext cx="4381386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850" spc="555" dirty="0" err="1">
                <a:solidFill>
                  <a:srgbClr val="10609D"/>
                </a:solidFill>
                <a:latin typeface="Avenir Book" panose="02000503020000020003" pitchFamily="2" charset="0"/>
              </a:rPr>
              <a:t>Dopravní</a:t>
            </a:r>
            <a:r>
              <a:rPr lang="en-US" sz="5850" spc="55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5850" spc="555" dirty="0" err="1">
                <a:solidFill>
                  <a:srgbClr val="10609D"/>
                </a:solidFill>
                <a:latin typeface="Avenir Book" panose="02000503020000020003" pitchFamily="2" charset="0"/>
              </a:rPr>
              <a:t>nehoda</a:t>
            </a:r>
            <a:r>
              <a:rPr lang="en-US" sz="5850" spc="55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6000" spc="555" dirty="0" err="1">
                <a:solidFill>
                  <a:srgbClr val="10609D"/>
                </a:solidFill>
                <a:latin typeface="Avenir Book" panose="02000503020000020003" pitchFamily="2" charset="0"/>
              </a:rPr>
              <a:t>jako</a:t>
            </a:r>
            <a:r>
              <a:rPr lang="en-US" sz="5850" spc="55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5850" spc="555" dirty="0" err="1">
                <a:solidFill>
                  <a:srgbClr val="10609D"/>
                </a:solidFill>
                <a:latin typeface="Avenir Book" panose="02000503020000020003" pitchFamily="2" charset="0"/>
              </a:rPr>
              <a:t>trestný</a:t>
            </a:r>
            <a:r>
              <a:rPr lang="en-US" sz="5850" spc="555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US" sz="5850" spc="555" dirty="0" err="1">
                <a:solidFill>
                  <a:srgbClr val="10609D"/>
                </a:solidFill>
                <a:latin typeface="Avenir Book" panose="02000503020000020003" pitchFamily="2" charset="0"/>
              </a:rPr>
              <a:t>čin</a:t>
            </a:r>
            <a:endParaRPr lang="en-US" sz="5850" spc="555" dirty="0">
              <a:solidFill>
                <a:srgbClr val="10609D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260552" y="971550"/>
            <a:ext cx="8998748" cy="2016472"/>
            <a:chOff x="0" y="-76200"/>
            <a:chExt cx="11998330" cy="268862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11998330" cy="87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Ohrožení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pod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vlivem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návykové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látky</a:t>
              </a:r>
              <a:endParaRPr lang="en-US" sz="3800" spc="19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07909"/>
              <a:ext cx="11998330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60552" y="2669436"/>
            <a:ext cx="8998748" cy="2692747"/>
            <a:chOff x="0" y="-76200"/>
            <a:chExt cx="11998330" cy="359032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11998330" cy="177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Poškození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a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ohrožení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provozu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obecně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prospěšného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zařízení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z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nedbalosti</a:t>
              </a:r>
              <a:endParaRPr lang="en-US" sz="3800" spc="19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909609"/>
              <a:ext cx="11998330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60552" y="7546199"/>
            <a:ext cx="8998748" cy="2016472"/>
            <a:chOff x="0" y="-76200"/>
            <a:chExt cx="11998330" cy="268862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11998330" cy="87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Těžké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ublížení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na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zdraví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z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nedbalosti</a:t>
              </a:r>
              <a:endParaRPr lang="en-US" sz="3800" spc="19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007909"/>
              <a:ext cx="11998330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60552" y="5355830"/>
            <a:ext cx="8998748" cy="1340197"/>
            <a:chOff x="0" y="-76200"/>
            <a:chExt cx="11998330" cy="178692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76200"/>
              <a:ext cx="11998330" cy="870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Usmrcení</a:t>
              </a:r>
              <a:r>
                <a:rPr lang="en-US" sz="3800" spc="19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 z </a:t>
              </a:r>
              <a:r>
                <a:rPr lang="en-US" sz="3800" spc="190" dirty="0" err="1">
                  <a:solidFill>
                    <a:srgbClr val="FFFFFF"/>
                  </a:solidFill>
                  <a:latin typeface="Avenir Book" panose="02000503020000020003" pitchFamily="2" charset="0"/>
                </a:rPr>
                <a:t>nedbalosti</a:t>
              </a:r>
              <a:endParaRPr lang="en-US" sz="3800" spc="190" dirty="0">
                <a:solidFill>
                  <a:srgbClr val="FFFFFF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06209"/>
              <a:ext cx="11998330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sp>
        <p:nvSpPr>
          <p:cNvPr id="26" name="Obdélník 25">
            <a:extLst>
              <a:ext uri="{FF2B5EF4-FFF2-40B4-BE49-F238E27FC236}">
                <a16:creationId xmlns:a16="http://schemas.microsoft.com/office/drawing/2014/main" id="{1EB80D05-362B-114A-9312-54B8F5C7BD22}"/>
              </a:ext>
            </a:extLst>
          </p:cNvPr>
          <p:cNvSpPr/>
          <p:nvPr/>
        </p:nvSpPr>
        <p:spPr>
          <a:xfrm>
            <a:off x="1486015" y="8724900"/>
            <a:ext cx="1866785" cy="780012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0C6FDDF0-23E5-AE49-8280-77228195C176}"/>
              </a:ext>
            </a:extLst>
          </p:cNvPr>
          <p:cNvSpPr/>
          <p:nvPr/>
        </p:nvSpPr>
        <p:spPr>
          <a:xfrm>
            <a:off x="-152400" y="315316"/>
            <a:ext cx="18892704" cy="24601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DA47400-8C78-A44B-966F-C29340DEC33D}"/>
              </a:ext>
            </a:extLst>
          </p:cNvPr>
          <p:cNvSpPr txBox="1"/>
          <p:nvPr/>
        </p:nvSpPr>
        <p:spPr>
          <a:xfrm>
            <a:off x="2260832" y="880942"/>
            <a:ext cx="13766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err="1">
                <a:solidFill>
                  <a:srgbClr val="10609D"/>
                </a:solidFill>
                <a:latin typeface="Avenir Book" panose="02000503020000020003" pitchFamily="2" charset="0"/>
              </a:rPr>
              <a:t>První</a:t>
            </a:r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GB" sz="7200" dirty="0" err="1">
                <a:solidFill>
                  <a:srgbClr val="10609D"/>
                </a:solidFill>
                <a:latin typeface="Avenir Book" panose="02000503020000020003" pitchFamily="2" charset="0"/>
              </a:rPr>
              <a:t>kroky</a:t>
            </a:r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 po </a:t>
            </a:r>
            <a:r>
              <a:rPr lang="en-GB" sz="7200" dirty="0" err="1">
                <a:solidFill>
                  <a:srgbClr val="10609D"/>
                </a:solidFill>
                <a:latin typeface="Avenir Book" panose="02000503020000020003" pitchFamily="2" charset="0"/>
              </a:rPr>
              <a:t>dopravní</a:t>
            </a:r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 </a:t>
            </a:r>
            <a:r>
              <a:rPr lang="en-GB" sz="7200" dirty="0" err="1">
                <a:solidFill>
                  <a:srgbClr val="10609D"/>
                </a:solidFill>
                <a:latin typeface="Avenir Book" panose="02000503020000020003" pitchFamily="2" charset="0"/>
              </a:rPr>
              <a:t>nehodě</a:t>
            </a:r>
            <a:r>
              <a:rPr lang="en-GB" sz="7200" dirty="0">
                <a:solidFill>
                  <a:srgbClr val="10609D"/>
                </a:solidFill>
                <a:latin typeface="Avenir Book" panose="02000503020000020003" pitchFamily="2" charset="0"/>
              </a:rPr>
              <a:t>?</a:t>
            </a:r>
          </a:p>
          <a:p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D45FB5C-4EC9-9A49-98E0-3DB6CBB44553}"/>
              </a:ext>
            </a:extLst>
          </p:cNvPr>
          <p:cNvSpPr txBox="1"/>
          <p:nvPr/>
        </p:nvSpPr>
        <p:spPr>
          <a:xfrm>
            <a:off x="418492" y="3148323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1.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8E12061-5D67-714A-AF0D-E34CF86722B4}"/>
              </a:ext>
            </a:extLst>
          </p:cNvPr>
          <p:cNvSpPr txBox="1"/>
          <p:nvPr/>
        </p:nvSpPr>
        <p:spPr>
          <a:xfrm>
            <a:off x="414852" y="6502174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2.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673763-768C-054F-B82F-60F76AB0706D}"/>
              </a:ext>
            </a:extLst>
          </p:cNvPr>
          <p:cNvSpPr txBox="1"/>
          <p:nvPr/>
        </p:nvSpPr>
        <p:spPr>
          <a:xfrm>
            <a:off x="3943898" y="3141966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3.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1FA2E1-F47B-7149-B6D1-AA2304B656AE}"/>
              </a:ext>
            </a:extLst>
          </p:cNvPr>
          <p:cNvSpPr txBox="1"/>
          <p:nvPr/>
        </p:nvSpPr>
        <p:spPr>
          <a:xfrm>
            <a:off x="3963607" y="6505384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4.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C7857C-803A-DC45-8C25-E603ABFD72D8}"/>
              </a:ext>
            </a:extLst>
          </p:cNvPr>
          <p:cNvSpPr txBox="1"/>
          <p:nvPr/>
        </p:nvSpPr>
        <p:spPr>
          <a:xfrm>
            <a:off x="7560710" y="3148323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5.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8E2447-5637-C947-BD93-C45618D29E44}"/>
              </a:ext>
            </a:extLst>
          </p:cNvPr>
          <p:cNvSpPr txBox="1"/>
          <p:nvPr/>
        </p:nvSpPr>
        <p:spPr>
          <a:xfrm>
            <a:off x="7567750" y="6586932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6.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6C2648-DB1F-4F42-918C-826C8B197CFE}"/>
              </a:ext>
            </a:extLst>
          </p:cNvPr>
          <p:cNvSpPr txBox="1"/>
          <p:nvPr/>
        </p:nvSpPr>
        <p:spPr>
          <a:xfrm>
            <a:off x="11006445" y="3162078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7.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64DAF5D-4FB3-7542-A990-C26148D25266}"/>
              </a:ext>
            </a:extLst>
          </p:cNvPr>
          <p:cNvSpPr txBox="1"/>
          <p:nvPr/>
        </p:nvSpPr>
        <p:spPr>
          <a:xfrm>
            <a:off x="11009965" y="6586932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8.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0D59B7-50B1-B84A-A395-E71191860C42}"/>
              </a:ext>
            </a:extLst>
          </p:cNvPr>
          <p:cNvSpPr txBox="1"/>
          <p:nvPr/>
        </p:nvSpPr>
        <p:spPr>
          <a:xfrm>
            <a:off x="14229006" y="3162077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9.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66A9F3-303B-6648-83E8-C2D991A3BF96}"/>
              </a:ext>
            </a:extLst>
          </p:cNvPr>
          <p:cNvSpPr txBox="1"/>
          <p:nvPr/>
        </p:nvSpPr>
        <p:spPr>
          <a:xfrm>
            <a:off x="14229006" y="6586932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Book" panose="02000503020000020003" pitchFamily="2" charset="0"/>
              </a:rPr>
              <a:t>10.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FFE9270-3734-734A-BDF8-24E32002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2" y="3282968"/>
            <a:ext cx="3236400" cy="32364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A880221-A687-8B49-973E-870651B3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7" y="7335952"/>
            <a:ext cx="3013418" cy="301341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BA9F8F3-0D94-9446-AD6D-FB3A7AFBE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3" y="3217770"/>
            <a:ext cx="3282493" cy="328249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7FA6B97-32DA-B64A-9627-218AE4098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92" y="7208864"/>
            <a:ext cx="2891039" cy="289103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90A068F-71AE-584F-9067-6F38DC689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60" y="7209820"/>
            <a:ext cx="2891039" cy="289103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5C32B43-8EA1-394C-A1E1-DD1411D4A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61" y="3394257"/>
            <a:ext cx="3081770" cy="308177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3C2F733-1179-444D-8155-E38C93AAF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01" y="3546797"/>
            <a:ext cx="2891040" cy="289104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9EFED89F-27DD-E84C-A088-CEC1E65C5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01" y="7369892"/>
            <a:ext cx="2891040" cy="289104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539EB218-FF49-CD40-846B-8A2E74299A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546712"/>
            <a:ext cx="3037780" cy="303778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462AA8F2-BF1C-FA49-9414-44543F978D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143" y="7208862"/>
            <a:ext cx="2891041" cy="2891041"/>
          </a:xfrm>
          <a:prstGeom prst="rect">
            <a:avLst/>
          </a:prstGeom>
        </p:spPr>
      </p:pic>
      <p:sp>
        <p:nvSpPr>
          <p:cNvPr id="36" name="Obdélník 35">
            <a:extLst>
              <a:ext uri="{FF2B5EF4-FFF2-40B4-BE49-F238E27FC236}">
                <a16:creationId xmlns:a16="http://schemas.microsoft.com/office/drawing/2014/main" id="{428AC988-B7C2-D24F-8B32-397BB97A5B21}"/>
              </a:ext>
            </a:extLst>
          </p:cNvPr>
          <p:cNvSpPr/>
          <p:nvPr/>
        </p:nvSpPr>
        <p:spPr>
          <a:xfrm>
            <a:off x="502042" y="5829300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BC86EC6-AE6E-3247-8CDD-A9048FC56DA0}"/>
              </a:ext>
            </a:extLst>
          </p:cNvPr>
          <p:cNvSpPr/>
          <p:nvPr/>
        </p:nvSpPr>
        <p:spPr>
          <a:xfrm>
            <a:off x="758292" y="9971684"/>
            <a:ext cx="1941169" cy="201386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A439ACF-3E57-7D41-903A-4513FB7E3132}"/>
              </a:ext>
            </a:extLst>
          </p:cNvPr>
          <p:cNvSpPr/>
          <p:nvPr/>
        </p:nvSpPr>
        <p:spPr>
          <a:xfrm>
            <a:off x="4058616" y="5891726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216D8B7A-A07E-5E46-886A-F323E8F8FEDB}"/>
              </a:ext>
            </a:extLst>
          </p:cNvPr>
          <p:cNvSpPr/>
          <p:nvPr/>
        </p:nvSpPr>
        <p:spPr>
          <a:xfrm>
            <a:off x="7956638" y="5954159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42243C56-C2CB-C64B-A5D7-45DE8A9FB37C}"/>
              </a:ext>
            </a:extLst>
          </p:cNvPr>
          <p:cNvSpPr/>
          <p:nvPr/>
        </p:nvSpPr>
        <p:spPr>
          <a:xfrm>
            <a:off x="11822434" y="5867490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242C6FA-DA99-A04C-AB0B-49227B076EA0}"/>
              </a:ext>
            </a:extLst>
          </p:cNvPr>
          <p:cNvSpPr/>
          <p:nvPr/>
        </p:nvSpPr>
        <p:spPr>
          <a:xfrm>
            <a:off x="15002996" y="6125050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87B0B1FF-92E7-2642-B717-A63DA23588E8}"/>
              </a:ext>
            </a:extLst>
          </p:cNvPr>
          <p:cNvSpPr/>
          <p:nvPr/>
        </p:nvSpPr>
        <p:spPr>
          <a:xfrm>
            <a:off x="4293013" y="9564533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2001F70B-5BB1-8742-AC87-B36393BCDB42}"/>
              </a:ext>
            </a:extLst>
          </p:cNvPr>
          <p:cNvSpPr/>
          <p:nvPr/>
        </p:nvSpPr>
        <p:spPr>
          <a:xfrm>
            <a:off x="8149689" y="9652395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6D05B8C5-AF3A-B045-B83B-DA62A6C51000}"/>
              </a:ext>
            </a:extLst>
          </p:cNvPr>
          <p:cNvSpPr/>
          <p:nvPr/>
        </p:nvSpPr>
        <p:spPr>
          <a:xfrm>
            <a:off x="11535589" y="9868801"/>
            <a:ext cx="1896940" cy="304269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DA357FD8-845A-4C49-ABC6-E3B4246778E5}"/>
              </a:ext>
            </a:extLst>
          </p:cNvPr>
          <p:cNvSpPr/>
          <p:nvPr/>
        </p:nvSpPr>
        <p:spPr>
          <a:xfrm>
            <a:off x="654442" y="5981700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01A09F9D-3B5A-0345-A2D7-4AF3E3894F7A}"/>
              </a:ext>
            </a:extLst>
          </p:cNvPr>
          <p:cNvSpPr/>
          <p:nvPr/>
        </p:nvSpPr>
        <p:spPr>
          <a:xfrm>
            <a:off x="15002996" y="9647958"/>
            <a:ext cx="1896940" cy="608537"/>
          </a:xfrm>
          <a:prstGeom prst="rect">
            <a:avLst/>
          </a:prstGeom>
          <a:solidFill>
            <a:srgbClr val="10609D"/>
          </a:solidFill>
          <a:ln>
            <a:solidFill>
              <a:srgbClr val="1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5369B8-D99D-F641-BCCC-2DF15937F71D}"/>
              </a:ext>
            </a:extLst>
          </p:cNvPr>
          <p:cNvSpPr txBox="1"/>
          <p:nvPr/>
        </p:nvSpPr>
        <p:spPr>
          <a:xfrm>
            <a:off x="2483651" y="1028700"/>
            <a:ext cx="1332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První</a:t>
            </a:r>
            <a:r>
              <a:rPr lang="en-GB" sz="7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kroky</a:t>
            </a:r>
            <a:r>
              <a:rPr lang="en-GB" sz="7200" dirty="0">
                <a:solidFill>
                  <a:schemeClr val="bg1"/>
                </a:solidFill>
                <a:latin typeface="Avenir Book" panose="02000503020000020003" pitchFamily="2" charset="0"/>
              </a:rPr>
              <a:t> po </a:t>
            </a:r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dopravní</a:t>
            </a:r>
            <a:r>
              <a:rPr lang="en-GB" sz="7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venir Book" panose="02000503020000020003" pitchFamily="2" charset="0"/>
              </a:rPr>
              <a:t>nehodě</a:t>
            </a:r>
            <a:endParaRPr lang="en-GB" sz="7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203AF42-F27D-4141-BDC8-0833B8037BA4}"/>
              </a:ext>
            </a:extLst>
          </p:cNvPr>
          <p:cNvGrpSpPr/>
          <p:nvPr/>
        </p:nvGrpSpPr>
        <p:grpSpPr>
          <a:xfrm>
            <a:off x="2286000" y="342900"/>
            <a:ext cx="13518349" cy="3036833"/>
            <a:chOff x="-2385916" y="1261855"/>
            <a:chExt cx="16474481" cy="4361215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30A5FC6-1C97-CB42-812B-D5CDB92D38FB}"/>
                </a:ext>
              </a:extLst>
            </p:cNvPr>
            <p:cNvGrpSpPr/>
            <p:nvPr/>
          </p:nvGrpSpPr>
          <p:grpSpPr>
            <a:xfrm>
              <a:off x="-2385916" y="1261855"/>
              <a:ext cx="16474481" cy="3796957"/>
              <a:chOff x="-1611075" y="852060"/>
              <a:chExt cx="11124294" cy="2563872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AB6F32F9-9842-594C-9EAE-CC7186C09FF5}"/>
                  </a:ext>
                </a:extLst>
              </p:cNvPr>
              <p:cNvSpPr/>
              <p:nvPr/>
            </p:nvSpPr>
            <p:spPr>
              <a:xfrm>
                <a:off x="-1611075" y="852060"/>
                <a:ext cx="11124294" cy="2563872"/>
              </a:xfrm>
              <a:custGeom>
                <a:avLst/>
                <a:gdLst/>
                <a:ahLst/>
                <a:cxnLst/>
                <a:rect l="l" t="t" r="r" b="b"/>
                <a:pathLst>
                  <a:path w="11124294" h="2563872">
                    <a:moveTo>
                      <a:pt x="0" y="0"/>
                    </a:moveTo>
                    <a:lnTo>
                      <a:pt x="0" y="2563872"/>
                    </a:lnTo>
                    <a:lnTo>
                      <a:pt x="11124294" y="2563872"/>
                    </a:lnTo>
                    <a:lnTo>
                      <a:pt x="11124294" y="0"/>
                    </a:lnTo>
                    <a:lnTo>
                      <a:pt x="0" y="0"/>
                    </a:lnTo>
                    <a:close/>
                    <a:moveTo>
                      <a:pt x="11063334" y="2502912"/>
                    </a:moveTo>
                    <a:lnTo>
                      <a:pt x="59690" y="2502912"/>
                    </a:lnTo>
                    <a:lnTo>
                      <a:pt x="59690" y="59690"/>
                    </a:lnTo>
                    <a:lnTo>
                      <a:pt x="11063334" y="59690"/>
                    </a:lnTo>
                    <a:lnTo>
                      <a:pt x="11063334" y="2502912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7053A90B-742A-FC4C-BA72-07D2689E90DB}"/>
                </a:ext>
              </a:extLst>
            </p:cNvPr>
            <p:cNvSpPr txBox="1"/>
            <p:nvPr/>
          </p:nvSpPr>
          <p:spPr>
            <a:xfrm>
              <a:off x="-1094511" y="4494555"/>
              <a:ext cx="14584374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endParaRPr lang="en-US" sz="5500" spc="522" dirty="0">
                <a:solidFill>
                  <a:srgbClr val="10609D"/>
                </a:solidFill>
                <a:latin typeface="Avenir Book" panose="02000503020000020003" pitchFamily="2" charset="0"/>
              </a:endParaRPr>
            </a:p>
          </p:txBody>
        </p:sp>
      </p:grp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1662E7F-A570-CE46-85C2-368BA4499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91879"/>
              </p:ext>
            </p:extLst>
          </p:nvPr>
        </p:nvGraphicFramePr>
        <p:xfrm>
          <a:off x="3321616" y="3467100"/>
          <a:ext cx="11125200" cy="638963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68063">
                  <a:extLst>
                    <a:ext uri="{9D8B030D-6E8A-4147-A177-3AD203B41FA5}">
                      <a16:colId xmlns:a16="http://schemas.microsoft.com/office/drawing/2014/main" val="138544183"/>
                    </a:ext>
                  </a:extLst>
                </a:gridCol>
                <a:gridCol w="9357137">
                  <a:extLst>
                    <a:ext uri="{9D8B030D-6E8A-4147-A177-3AD203B41FA5}">
                      <a16:colId xmlns:a16="http://schemas.microsoft.com/office/drawing/2014/main" val="2260483776"/>
                    </a:ext>
                  </a:extLst>
                </a:gridCol>
              </a:tblGrid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1. krok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Zastavte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91676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2.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Vypněte motor vozidla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69189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3.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Zapněte výstražná světla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129103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4.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Oblékněte si reflexní vestu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984089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5.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Umístěte výstražný trojúhelník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49425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6.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Zhodnoťte zdravotní stav účastníků nehody (volat záchranné služby)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418403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7.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Případné volání policie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469879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8.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Zajištění průjezdu či řízení dopravy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64347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9.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Kontaktování asistenční služby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14558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>
                          <a:solidFill>
                            <a:schemeClr val="bg1"/>
                          </a:solidFill>
                          <a:effectLst/>
                        </a:rPr>
                        <a:t>10. krok</a:t>
                      </a:r>
                      <a:endParaRPr lang="cs-CZ" sz="2400" b="1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marR="39370"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b="1" dirty="0">
                          <a:solidFill>
                            <a:schemeClr val="bg1"/>
                          </a:solidFill>
                          <a:effectLst/>
                        </a:rPr>
                        <a:t>Sepsání protokolu o nehodě</a:t>
                      </a:r>
                      <a:endParaRPr lang="cs-CZ" sz="24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76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1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3024" y="1884376"/>
            <a:ext cx="8191570" cy="6480217"/>
            <a:chOff x="0" y="0"/>
            <a:chExt cx="7375078" cy="5834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75078" cy="5834304"/>
            </a:xfrm>
            <a:custGeom>
              <a:avLst/>
              <a:gdLst/>
              <a:ahLst/>
              <a:cxnLst/>
              <a:rect l="l" t="t" r="r" b="b"/>
              <a:pathLst>
                <a:path w="7375078" h="5834304">
                  <a:moveTo>
                    <a:pt x="0" y="0"/>
                  </a:moveTo>
                  <a:lnTo>
                    <a:pt x="0" y="5834304"/>
                  </a:lnTo>
                  <a:lnTo>
                    <a:pt x="7375078" y="5834304"/>
                  </a:lnTo>
                  <a:lnTo>
                    <a:pt x="7375078" y="0"/>
                  </a:lnTo>
                  <a:lnTo>
                    <a:pt x="0" y="0"/>
                  </a:lnTo>
                  <a:close/>
                  <a:moveTo>
                    <a:pt x="7314118" y="5773344"/>
                  </a:moveTo>
                  <a:lnTo>
                    <a:pt x="59690" y="5773344"/>
                  </a:lnTo>
                  <a:lnTo>
                    <a:pt x="59690" y="59690"/>
                  </a:lnTo>
                  <a:lnTo>
                    <a:pt x="7314118" y="59690"/>
                  </a:lnTo>
                  <a:lnTo>
                    <a:pt x="7314118" y="5773344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19330" y="3575168"/>
            <a:ext cx="4891499" cy="324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Základní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povinnosti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řidiče</a:t>
            </a:r>
            <a:endParaRPr lang="en-US" sz="6500" spc="-65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577667" y="-163646"/>
            <a:ext cx="67826" cy="10720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9667664" y="745575"/>
            <a:ext cx="7591636" cy="1782613"/>
            <a:chOff x="0" y="-49953"/>
            <a:chExt cx="10122181" cy="2376817"/>
          </a:xfrm>
        </p:grpSpPr>
        <p:sp>
          <p:nvSpPr>
            <p:cNvPr id="7" name="TextBox 7"/>
            <p:cNvSpPr txBox="1"/>
            <p:nvPr/>
          </p:nvSpPr>
          <p:spPr>
            <a:xfrm>
              <a:off x="0" y="-49953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NEPRODLENĚ ZASTAVIT VOZIDLO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18630" y="1028700"/>
            <a:ext cx="385901" cy="38590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418630" y="3306562"/>
            <a:ext cx="385901" cy="38590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418630" y="5584425"/>
            <a:ext cx="385901" cy="38590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418630" y="7862287"/>
            <a:ext cx="385901" cy="38590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667664" y="2975645"/>
            <a:ext cx="7591636" cy="1782613"/>
            <a:chOff x="0" y="-49953"/>
            <a:chExt cx="10122181" cy="237681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9953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NEKONZUMOVAT ALKOHOL A JINÉ NÁVYKOVÉ LÁTKY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67664" y="5555850"/>
            <a:ext cx="7591636" cy="1230163"/>
            <a:chOff x="0" y="-49953"/>
            <a:chExt cx="10122181" cy="164021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9953"/>
              <a:ext cx="10122181" cy="73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PATŘIČNÁ OPATŘENÍ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857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67664" y="7485212"/>
            <a:ext cx="7591636" cy="1782613"/>
            <a:chOff x="0" y="-49953"/>
            <a:chExt cx="10122181" cy="237681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9953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ZJIŠŤOVÁNÍ SKUTKOVÉHO STAVU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3024" y="1884376"/>
            <a:ext cx="8191570" cy="6480217"/>
            <a:chOff x="0" y="0"/>
            <a:chExt cx="7375078" cy="5834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75078" cy="5834304"/>
            </a:xfrm>
            <a:custGeom>
              <a:avLst/>
              <a:gdLst/>
              <a:ahLst/>
              <a:cxnLst/>
              <a:rect l="l" t="t" r="r" b="b"/>
              <a:pathLst>
                <a:path w="7375078" h="5834304">
                  <a:moveTo>
                    <a:pt x="0" y="0"/>
                  </a:moveTo>
                  <a:lnTo>
                    <a:pt x="0" y="5834304"/>
                  </a:lnTo>
                  <a:lnTo>
                    <a:pt x="7375078" y="5834304"/>
                  </a:lnTo>
                  <a:lnTo>
                    <a:pt x="7375078" y="0"/>
                  </a:lnTo>
                  <a:lnTo>
                    <a:pt x="0" y="0"/>
                  </a:lnTo>
                  <a:close/>
                  <a:moveTo>
                    <a:pt x="7314118" y="5773344"/>
                  </a:moveTo>
                  <a:lnTo>
                    <a:pt x="59690" y="5773344"/>
                  </a:lnTo>
                  <a:lnTo>
                    <a:pt x="59690" y="59690"/>
                  </a:lnTo>
                  <a:lnTo>
                    <a:pt x="7314118" y="59690"/>
                  </a:lnTo>
                  <a:lnTo>
                    <a:pt x="7314118" y="5773344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23059" y="3484597"/>
            <a:ext cx="4891499" cy="321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Povinnosti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ostatních</a:t>
            </a:r>
            <a:r>
              <a:rPr lang="en-US" sz="6500" spc="-65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6500" spc="-65" dirty="0" err="1">
                <a:solidFill>
                  <a:srgbClr val="FFFFFF"/>
                </a:solidFill>
                <a:latin typeface="Avenir Book" panose="02000503020000020003" pitchFamily="2" charset="0"/>
              </a:rPr>
              <a:t>účastníků</a:t>
            </a:r>
            <a:endParaRPr lang="en-US" sz="6500" spc="-65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577667" y="-163646"/>
            <a:ext cx="67826" cy="10720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9667664" y="728713"/>
            <a:ext cx="7591636" cy="1439891"/>
            <a:chOff x="0" y="407010"/>
            <a:chExt cx="10122181" cy="1919854"/>
          </a:xfrm>
        </p:grpSpPr>
        <p:sp>
          <p:nvSpPr>
            <p:cNvPr id="7" name="TextBox 7"/>
            <p:cNvSpPr txBox="1"/>
            <p:nvPr/>
          </p:nvSpPr>
          <p:spPr>
            <a:xfrm>
              <a:off x="0" y="407010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UDRŽENÍ BEZPEČNOSTI POZEMNÍCH KOMUNIKACÍ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18630" y="1028700"/>
            <a:ext cx="385901" cy="38590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418630" y="3306562"/>
            <a:ext cx="385901" cy="38590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418630" y="5584425"/>
            <a:ext cx="385901" cy="38590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418630" y="7862287"/>
            <a:ext cx="385901" cy="38590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667664" y="3025788"/>
            <a:ext cx="7591636" cy="1782613"/>
            <a:chOff x="0" y="-49953"/>
            <a:chExt cx="10122181" cy="237681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9953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OZNAČIT MÍSTO DOPRAVNÍ NEHODY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67664" y="5159173"/>
            <a:ext cx="7591636" cy="1782613"/>
            <a:chOff x="0" y="-49953"/>
            <a:chExt cx="10122181" cy="237681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9953"/>
              <a:ext cx="10122181" cy="148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ZABRÁNIT KOLAPSU HROMADNÉ DOPRAVY OSOB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223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67664" y="7833712"/>
            <a:ext cx="7591636" cy="1230163"/>
            <a:chOff x="0" y="-49953"/>
            <a:chExt cx="10122181" cy="164021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9953"/>
              <a:ext cx="10122181" cy="73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SEPSAT SPOLEČNÝ ZÁZNAM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985744"/>
              <a:ext cx="10122181" cy="604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661694-C11A-EA46-9B7D-9FA326185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36445"/>
            <a:ext cx="7016398" cy="678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51B1A9-4A73-FE4B-8542-17E2C843B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118" y="2608761"/>
            <a:ext cx="4488763" cy="711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E74053-0375-D44B-BF2E-519CAE4B8B00}"/>
              </a:ext>
            </a:extLst>
          </p:cNvPr>
          <p:cNvSpPr txBox="1"/>
          <p:nvPr/>
        </p:nvSpPr>
        <p:spPr>
          <a:xfrm>
            <a:off x="3063264" y="560343"/>
            <a:ext cx="12161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solidFill>
                  <a:schemeClr val="bg1"/>
                </a:solidFill>
                <a:latin typeface="Avenir Book" panose="02000503020000020003" pitchFamily="2" charset="0"/>
              </a:rPr>
              <a:t>Aplikace</a:t>
            </a:r>
            <a:r>
              <a:rPr lang="en-GB" sz="6600" dirty="0">
                <a:solidFill>
                  <a:schemeClr val="bg1"/>
                </a:solidFill>
                <a:latin typeface="Avenir Book" panose="02000503020000020003" pitchFamily="2" charset="0"/>
              </a:rPr>
              <a:t>, </a:t>
            </a:r>
            <a:r>
              <a:rPr lang="en-GB" sz="6600" dirty="0" err="1">
                <a:solidFill>
                  <a:schemeClr val="bg1"/>
                </a:solidFill>
                <a:latin typeface="Avenir Book" panose="02000503020000020003" pitchFamily="2" charset="0"/>
              </a:rPr>
              <a:t>které</a:t>
            </a:r>
            <a:r>
              <a:rPr lang="en-GB" sz="6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latin typeface="Avenir Book" panose="02000503020000020003" pitchFamily="2" charset="0"/>
              </a:rPr>
              <a:t>zachraňují</a:t>
            </a:r>
            <a:r>
              <a:rPr lang="en-GB" sz="66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6600" dirty="0" err="1">
                <a:solidFill>
                  <a:schemeClr val="bg1"/>
                </a:solidFill>
                <a:latin typeface="Avenir Book" panose="02000503020000020003" pitchFamily="2" charset="0"/>
              </a:rPr>
              <a:t>životy</a:t>
            </a:r>
            <a:endParaRPr lang="en-GB" sz="6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A8CBB61-014D-CA46-9B48-134D565A3902}"/>
              </a:ext>
            </a:extLst>
          </p:cNvPr>
          <p:cNvGrpSpPr/>
          <p:nvPr/>
        </p:nvGrpSpPr>
        <p:grpSpPr>
          <a:xfrm rot="-5400000">
            <a:off x="1495699" y="2433907"/>
            <a:ext cx="7327447" cy="7467599"/>
            <a:chOff x="0" y="0"/>
            <a:chExt cx="4344889" cy="682724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D855A43B-88FD-A842-8A4F-2DB7E8394CF9}"/>
                </a:ext>
              </a:extLst>
            </p:cNvPr>
            <p:cNvSpPr/>
            <p:nvPr/>
          </p:nvSpPr>
          <p:spPr>
            <a:xfrm>
              <a:off x="0" y="0"/>
              <a:ext cx="4344889" cy="6827247"/>
            </a:xfrm>
            <a:custGeom>
              <a:avLst/>
              <a:gdLst/>
              <a:ahLst/>
              <a:cxnLst/>
              <a:rect l="l" t="t" r="r" b="b"/>
              <a:pathLst>
                <a:path w="4344889" h="6827247">
                  <a:moveTo>
                    <a:pt x="0" y="0"/>
                  </a:moveTo>
                  <a:lnTo>
                    <a:pt x="0" y="6827247"/>
                  </a:lnTo>
                  <a:lnTo>
                    <a:pt x="4344889" y="6827247"/>
                  </a:lnTo>
                  <a:lnTo>
                    <a:pt x="4344889" y="0"/>
                  </a:lnTo>
                  <a:lnTo>
                    <a:pt x="0" y="0"/>
                  </a:lnTo>
                  <a:close/>
                  <a:moveTo>
                    <a:pt x="4283929" y="6766287"/>
                  </a:moveTo>
                  <a:lnTo>
                    <a:pt x="59690" y="6766287"/>
                  </a:lnTo>
                  <a:lnTo>
                    <a:pt x="59690" y="59690"/>
                  </a:lnTo>
                  <a:lnTo>
                    <a:pt x="4283929" y="59690"/>
                  </a:lnTo>
                  <a:lnTo>
                    <a:pt x="4283929" y="676628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6AFA8B8E-4076-1648-AE9C-45F23BDFE207}"/>
              </a:ext>
            </a:extLst>
          </p:cNvPr>
          <p:cNvGrpSpPr/>
          <p:nvPr/>
        </p:nvGrpSpPr>
        <p:grpSpPr>
          <a:xfrm>
            <a:off x="11414468" y="2503981"/>
            <a:ext cx="4984061" cy="7327447"/>
            <a:chOff x="0" y="0"/>
            <a:chExt cx="4344889" cy="6827247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537578E9-F9AD-DA40-8EB8-6513A66B8DCC}"/>
                </a:ext>
              </a:extLst>
            </p:cNvPr>
            <p:cNvSpPr/>
            <p:nvPr/>
          </p:nvSpPr>
          <p:spPr>
            <a:xfrm>
              <a:off x="0" y="0"/>
              <a:ext cx="4344889" cy="6827247"/>
            </a:xfrm>
            <a:custGeom>
              <a:avLst/>
              <a:gdLst/>
              <a:ahLst/>
              <a:cxnLst/>
              <a:rect l="l" t="t" r="r" b="b"/>
              <a:pathLst>
                <a:path w="4344889" h="6827247">
                  <a:moveTo>
                    <a:pt x="0" y="0"/>
                  </a:moveTo>
                  <a:lnTo>
                    <a:pt x="0" y="6827247"/>
                  </a:lnTo>
                  <a:lnTo>
                    <a:pt x="4344889" y="6827247"/>
                  </a:lnTo>
                  <a:lnTo>
                    <a:pt x="4344889" y="0"/>
                  </a:lnTo>
                  <a:lnTo>
                    <a:pt x="0" y="0"/>
                  </a:lnTo>
                  <a:close/>
                  <a:moveTo>
                    <a:pt x="4283929" y="6766287"/>
                  </a:moveTo>
                  <a:lnTo>
                    <a:pt x="59690" y="6766287"/>
                  </a:lnTo>
                  <a:lnTo>
                    <a:pt x="59690" y="59690"/>
                  </a:lnTo>
                  <a:lnTo>
                    <a:pt x="4283929" y="59690"/>
                  </a:lnTo>
                  <a:lnTo>
                    <a:pt x="4283929" y="676628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62310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398</Words>
  <Application>Microsoft Macintosh PowerPoint</Application>
  <PresentationFormat>Vlastní</PresentationFormat>
  <Paragraphs>132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Avenir Book</vt:lpstr>
      <vt:lpstr>Montserrat Extra-Light</vt:lpstr>
      <vt:lpstr>Montserrat Bold</vt:lpstr>
      <vt:lpstr>Calibri</vt:lpstr>
      <vt:lpstr>Arial</vt:lpstr>
      <vt:lpstr>Avenir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Náhrada újmy na zdraví po dopravní nehodě - práva a možnosti uplatňováníškody</dc:title>
  <cp:lastModifiedBy>Simona Bulawová</cp:lastModifiedBy>
  <cp:revision>31</cp:revision>
  <dcterms:created xsi:type="dcterms:W3CDTF">2006-08-16T00:00:00Z</dcterms:created>
  <dcterms:modified xsi:type="dcterms:W3CDTF">2023-09-19T12:03:24Z</dcterms:modified>
  <dc:identifier>DAEXdNisEtA</dc:identifier>
</cp:coreProperties>
</file>